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notesSlides/notesSlide1.xml" ContentType="application/vnd.openxmlformats-officedocument.presentationml.notesSlide+xml"/>
  <Override PartName="/ppt/media/image2.jpeg" ContentType="image/jpeg"/>
  <Override PartName="/ppt/media/image3.jpeg" ContentType="image/jpeg"/>
  <Override PartName="/ppt/media/image4.jpeg" ContentType="image/jpeg"/>
  <Override PartName="/ppt/notesSlides/notesSlide2.xml" ContentType="application/vnd.openxmlformats-officedocument.presentationml.notesSlide+xml"/>
  <Override PartName="/ppt/media/image5.jpeg" ContentType="image/jpeg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media/image6.jpeg" ContentType="image/jpeg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media/image7.jpeg" ContentType="image/jpeg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</p:sldIdLst>
  <p:sldSz cx="121666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41076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41076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41076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41076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41076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41076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41076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41076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41076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3175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3175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3175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3175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3175" cap="flat">
              <a:noFill/>
              <a:miter lim="400000"/>
            </a:ln>
          </a:bottom>
          <a:insideH>
            <a:ln w="3175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3175" cap="flat">
              <a:solidFill>
                <a:srgbClr val="B8B8B8"/>
              </a:solidFill>
              <a:prstDash val="solid"/>
              <a:miter lim="400000"/>
            </a:ln>
          </a:left>
          <a:right>
            <a:ln w="3175" cap="flat">
              <a:solidFill>
                <a:srgbClr val="B8B8B8"/>
              </a:solidFill>
              <a:prstDash val="solid"/>
              <a:miter lim="400000"/>
            </a:ln>
          </a:right>
          <a:top>
            <a:ln w="3175" cap="flat">
              <a:solidFill>
                <a:srgbClr val="B8B8B8"/>
              </a:solidFill>
              <a:prstDash val="solid"/>
              <a:miter lim="400000"/>
            </a:ln>
          </a:top>
          <a:bottom>
            <a:ln w="3175" cap="flat">
              <a:solidFill>
                <a:srgbClr val="B8B8B8"/>
              </a:solidFill>
              <a:prstDash val="solid"/>
              <a:miter lim="400000"/>
            </a:ln>
          </a:bottom>
          <a:insideH>
            <a:ln w="3175" cap="flat">
              <a:solidFill>
                <a:srgbClr val="B8B8B8"/>
              </a:solidFill>
              <a:prstDash val="solid"/>
              <a:miter lim="400000"/>
            </a:ln>
          </a:insideH>
          <a:insideV>
            <a:ln w="3175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3175" cap="flat">
              <a:solidFill>
                <a:srgbClr val="606060"/>
              </a:solidFill>
              <a:prstDash val="solid"/>
              <a:miter lim="400000"/>
            </a:ln>
          </a:left>
          <a:right>
            <a:ln w="3175" cap="flat">
              <a:solidFill>
                <a:srgbClr val="606060"/>
              </a:solidFill>
              <a:prstDash val="solid"/>
              <a:miter lim="400000"/>
            </a:ln>
          </a:right>
          <a:top>
            <a:ln w="3175" cap="flat">
              <a:solidFill>
                <a:srgbClr val="606060"/>
              </a:solidFill>
              <a:prstDash val="solid"/>
              <a:miter lim="400000"/>
            </a:ln>
          </a:top>
          <a:bottom>
            <a:ln w="3175" cap="flat">
              <a:solidFill>
                <a:srgbClr val="606060"/>
              </a:solidFill>
              <a:prstDash val="solid"/>
              <a:miter lim="400000"/>
            </a:ln>
          </a:bottom>
          <a:insideH>
            <a:ln w="3175" cap="flat">
              <a:solidFill>
                <a:srgbClr val="606060"/>
              </a:solidFill>
              <a:prstDash val="solid"/>
              <a:miter lim="400000"/>
            </a:ln>
          </a:insideH>
          <a:insideV>
            <a:ln w="3175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3175" cap="flat">
              <a:solidFill>
                <a:srgbClr val="B8B8B8"/>
              </a:solidFill>
              <a:prstDash val="solid"/>
              <a:miter lim="400000"/>
            </a:ln>
          </a:left>
          <a:right>
            <a:ln w="3175" cap="flat">
              <a:solidFill>
                <a:srgbClr val="B8B8B8"/>
              </a:solidFill>
              <a:prstDash val="solid"/>
              <a:miter lim="400000"/>
            </a:ln>
          </a:right>
          <a:top>
            <a:ln w="3175" cap="flat">
              <a:solidFill>
                <a:srgbClr val="606060"/>
              </a:solidFill>
              <a:prstDash val="solid"/>
              <a:miter lim="400000"/>
            </a:ln>
          </a:top>
          <a:bottom>
            <a:ln w="3175" cap="flat">
              <a:solidFill>
                <a:srgbClr val="606060"/>
              </a:solidFill>
              <a:prstDash val="solid"/>
              <a:miter lim="400000"/>
            </a:ln>
          </a:bottom>
          <a:insideH>
            <a:ln w="3175" cap="flat">
              <a:solidFill>
                <a:srgbClr val="B8B8B8"/>
              </a:solidFill>
              <a:prstDash val="solid"/>
              <a:miter lim="400000"/>
            </a:ln>
          </a:insideH>
          <a:insideV>
            <a:ln w="3175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3175" cap="flat">
              <a:solidFill>
                <a:srgbClr val="606060"/>
              </a:solidFill>
              <a:prstDash val="solid"/>
              <a:miter lim="400000"/>
            </a:ln>
          </a:left>
          <a:right>
            <a:ln w="3175" cap="flat">
              <a:solidFill>
                <a:srgbClr val="606060"/>
              </a:solidFill>
              <a:prstDash val="solid"/>
              <a:miter lim="400000"/>
            </a:ln>
          </a:right>
          <a:top>
            <a:ln w="3175" cap="flat">
              <a:solidFill>
                <a:srgbClr val="606060"/>
              </a:solidFill>
              <a:prstDash val="solid"/>
              <a:miter lim="400000"/>
            </a:ln>
          </a:top>
          <a:bottom>
            <a:ln w="3175" cap="flat">
              <a:solidFill>
                <a:srgbClr val="606060"/>
              </a:solidFill>
              <a:prstDash val="solid"/>
              <a:miter lim="400000"/>
            </a:ln>
          </a:bottom>
          <a:insideH>
            <a:ln w="3175" cap="flat">
              <a:solidFill>
                <a:srgbClr val="606060"/>
              </a:solidFill>
              <a:prstDash val="solid"/>
              <a:miter lim="400000"/>
            </a:ln>
          </a:insideH>
          <a:insideV>
            <a:ln w="3175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3175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3175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3175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3175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3175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3175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 b="def" i="def"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3175" cap="flat">
              <a:solidFill>
                <a:srgbClr val="5D5D5D"/>
              </a:solidFill>
              <a:prstDash val="solid"/>
              <a:miter lim="400000"/>
            </a:ln>
          </a:left>
          <a:right>
            <a:ln w="3175" cap="flat">
              <a:solidFill>
                <a:srgbClr val="5D5D5D"/>
              </a:solidFill>
              <a:prstDash val="solid"/>
              <a:miter lim="400000"/>
            </a:ln>
          </a:right>
          <a:top>
            <a:ln w="3175" cap="flat">
              <a:solidFill>
                <a:srgbClr val="5D5D5D"/>
              </a:solidFill>
              <a:prstDash val="solid"/>
              <a:miter lim="400000"/>
            </a:ln>
          </a:top>
          <a:bottom>
            <a:ln w="3175" cap="flat">
              <a:solidFill>
                <a:srgbClr val="5D5D5D"/>
              </a:solidFill>
              <a:prstDash val="solid"/>
              <a:miter lim="400000"/>
            </a:ln>
          </a:bottom>
          <a:insideH>
            <a:ln w="3175" cap="flat">
              <a:solidFill>
                <a:srgbClr val="5D5D5D"/>
              </a:solidFill>
              <a:prstDash val="solid"/>
              <a:miter lim="400000"/>
            </a:ln>
          </a:insideH>
          <a:insideV>
            <a:ln w="3175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3175" cap="flat">
              <a:solidFill>
                <a:srgbClr val="5D5D5D"/>
              </a:solidFill>
              <a:prstDash val="solid"/>
              <a:miter lim="400000"/>
            </a:ln>
          </a:left>
          <a:right>
            <a:ln w="3175" cap="flat">
              <a:solidFill>
                <a:srgbClr val="5D5D5D"/>
              </a:solidFill>
              <a:prstDash val="solid"/>
              <a:miter lim="400000"/>
            </a:ln>
          </a:right>
          <a:top>
            <a:ln w="3175" cap="flat">
              <a:solidFill>
                <a:srgbClr val="5D5D5D"/>
              </a:solidFill>
              <a:prstDash val="solid"/>
              <a:miter lim="400000"/>
            </a:ln>
          </a:top>
          <a:bottom>
            <a:ln w="3175" cap="flat">
              <a:solidFill>
                <a:srgbClr val="5D5D5D"/>
              </a:solidFill>
              <a:prstDash val="solid"/>
              <a:miter lim="400000"/>
            </a:ln>
          </a:bottom>
          <a:insideH>
            <a:ln w="3175" cap="flat">
              <a:solidFill>
                <a:srgbClr val="5D5D5D"/>
              </a:solidFill>
              <a:prstDash val="solid"/>
              <a:miter lim="400000"/>
            </a:ln>
          </a:insideH>
          <a:insideV>
            <a:ln w="3175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3175" cap="flat">
              <a:solidFill>
                <a:srgbClr val="5D5D5D"/>
              </a:solidFill>
              <a:prstDash val="solid"/>
              <a:miter lim="400000"/>
            </a:ln>
          </a:left>
          <a:right>
            <a:ln w="3175" cap="flat">
              <a:solidFill>
                <a:srgbClr val="5D5D5D"/>
              </a:solidFill>
              <a:prstDash val="solid"/>
              <a:miter lim="400000"/>
            </a:ln>
          </a:right>
          <a:top>
            <a:ln w="3175" cap="flat">
              <a:solidFill>
                <a:srgbClr val="5D5D5D"/>
              </a:solidFill>
              <a:prstDash val="solid"/>
              <a:miter lim="400000"/>
            </a:ln>
          </a:top>
          <a:bottom>
            <a:ln w="3175" cap="flat">
              <a:solidFill>
                <a:srgbClr val="5D5D5D"/>
              </a:solidFill>
              <a:prstDash val="solid"/>
              <a:miter lim="400000"/>
            </a:ln>
          </a:bottom>
          <a:insideH>
            <a:ln w="3175" cap="flat">
              <a:solidFill>
                <a:srgbClr val="5D5D5D"/>
              </a:solidFill>
              <a:prstDash val="solid"/>
              <a:miter lim="400000"/>
            </a:ln>
          </a:insideH>
          <a:insideV>
            <a:ln w="3175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3175" cap="flat">
              <a:solidFill>
                <a:srgbClr val="000000"/>
              </a:solidFill>
              <a:prstDash val="solid"/>
              <a:miter lim="400000"/>
            </a:ln>
          </a:left>
          <a:right>
            <a:ln w="3175" cap="flat">
              <a:solidFill>
                <a:srgbClr val="000000"/>
              </a:solidFill>
              <a:prstDash val="solid"/>
              <a:miter lim="400000"/>
            </a:ln>
          </a:right>
          <a:top>
            <a:ln w="3175" cap="flat">
              <a:solidFill>
                <a:srgbClr val="000000"/>
              </a:solidFill>
              <a:prstDash val="solid"/>
              <a:miter lim="400000"/>
            </a:ln>
          </a:top>
          <a:bottom>
            <a:ln w="3175" cap="flat">
              <a:solidFill>
                <a:srgbClr val="000000"/>
              </a:solidFill>
              <a:prstDash val="solid"/>
              <a:miter lim="400000"/>
            </a:ln>
          </a:bottom>
          <a:insideH>
            <a:ln w="3175" cap="flat">
              <a:solidFill>
                <a:srgbClr val="000000"/>
              </a:solidFill>
              <a:prstDash val="solid"/>
              <a:miter lim="400000"/>
            </a:ln>
          </a:insideH>
          <a:insideV>
            <a:ln w="3175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3175" cap="flat">
              <a:solidFill>
                <a:srgbClr val="000000"/>
              </a:solidFill>
              <a:prstDash val="solid"/>
              <a:miter lim="400000"/>
            </a:ln>
          </a:left>
          <a:right>
            <a:ln w="3175" cap="flat">
              <a:solidFill>
                <a:srgbClr val="000000"/>
              </a:solidFill>
              <a:prstDash val="solid"/>
              <a:miter lim="400000"/>
            </a:ln>
          </a:right>
          <a:top>
            <a:ln w="3175" cap="flat">
              <a:solidFill>
                <a:srgbClr val="000000"/>
              </a:solidFill>
              <a:prstDash val="solid"/>
              <a:miter lim="400000"/>
            </a:ln>
          </a:top>
          <a:bottom>
            <a:ln w="3175" cap="flat">
              <a:solidFill>
                <a:srgbClr val="000000"/>
              </a:solidFill>
              <a:prstDash val="solid"/>
              <a:miter lim="400000"/>
            </a:ln>
          </a:bottom>
          <a:insideH>
            <a:ln w="3175" cap="flat">
              <a:solidFill>
                <a:srgbClr val="000000"/>
              </a:solidFill>
              <a:prstDash val="solid"/>
              <a:miter lim="400000"/>
            </a:ln>
          </a:insideH>
          <a:insideV>
            <a:ln w="3175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3175" cap="flat">
              <a:solidFill>
                <a:srgbClr val="000000"/>
              </a:solidFill>
              <a:prstDash val="solid"/>
              <a:miter lim="400000"/>
            </a:ln>
          </a:left>
          <a:right>
            <a:ln w="3175" cap="flat">
              <a:solidFill>
                <a:srgbClr val="000000"/>
              </a:solidFill>
              <a:prstDash val="solid"/>
              <a:miter lim="400000"/>
            </a:ln>
          </a:right>
          <a:top>
            <a:ln w="3175" cap="flat">
              <a:solidFill>
                <a:srgbClr val="000000"/>
              </a:solidFill>
              <a:prstDash val="solid"/>
              <a:miter lim="400000"/>
            </a:ln>
          </a:top>
          <a:bottom>
            <a:ln w="3175" cap="flat">
              <a:solidFill>
                <a:srgbClr val="000000"/>
              </a:solidFill>
              <a:prstDash val="solid"/>
              <a:miter lim="400000"/>
            </a:ln>
          </a:bottom>
          <a:insideH>
            <a:ln w="3175" cap="flat">
              <a:solidFill>
                <a:srgbClr val="000000"/>
              </a:solidFill>
              <a:prstDash val="solid"/>
              <a:miter lim="400000"/>
            </a:ln>
          </a:insideH>
          <a:insideV>
            <a:ln w="3175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3175" cap="flat">
              <a:solidFill>
                <a:srgbClr val="000000"/>
              </a:solidFill>
              <a:prstDash val="solid"/>
              <a:miter lim="400000"/>
            </a:ln>
          </a:left>
          <a:right>
            <a:ln w="3175" cap="flat">
              <a:solidFill>
                <a:srgbClr val="000000"/>
              </a:solidFill>
              <a:prstDash val="solid"/>
              <a:miter lim="400000"/>
            </a:ln>
          </a:right>
          <a:top>
            <a:ln w="3175" cap="flat">
              <a:solidFill>
                <a:srgbClr val="000000"/>
              </a:solidFill>
              <a:prstDash val="solid"/>
              <a:miter lim="400000"/>
            </a:ln>
          </a:top>
          <a:bottom>
            <a:ln w="3175" cap="flat">
              <a:solidFill>
                <a:srgbClr val="000000"/>
              </a:solidFill>
              <a:prstDash val="solid"/>
              <a:miter lim="400000"/>
            </a:ln>
          </a:bottom>
          <a:insideH>
            <a:ln w="3175" cap="flat">
              <a:solidFill>
                <a:srgbClr val="000000"/>
              </a:solidFill>
              <a:prstDash val="solid"/>
              <a:miter lim="400000"/>
            </a:ln>
          </a:insideH>
          <a:insideV>
            <a:ln w="3175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3175" cap="flat">
              <a:solidFill>
                <a:srgbClr val="FFFFFF"/>
              </a:solidFill>
              <a:prstDash val="solid"/>
              <a:miter lim="400000"/>
            </a:ln>
          </a:left>
          <a:right>
            <a:ln w="3175" cap="flat">
              <a:solidFill>
                <a:srgbClr val="FFFFFF"/>
              </a:solidFill>
              <a:prstDash val="solid"/>
              <a:miter lim="400000"/>
            </a:ln>
          </a:right>
          <a:top>
            <a:ln w="3175" cap="flat">
              <a:solidFill>
                <a:srgbClr val="FFFFFF"/>
              </a:solidFill>
              <a:prstDash val="solid"/>
              <a:miter lim="400000"/>
            </a:ln>
          </a:top>
          <a:bottom>
            <a:ln w="3175" cap="flat">
              <a:solidFill>
                <a:srgbClr val="FFFFFF"/>
              </a:solidFill>
              <a:prstDash val="solid"/>
              <a:miter lim="400000"/>
            </a:ln>
          </a:bottom>
          <a:insideH>
            <a:ln w="3175" cap="flat">
              <a:solidFill>
                <a:srgbClr val="FFFFFF"/>
              </a:solidFill>
              <a:prstDash val="solid"/>
              <a:miter lim="400000"/>
            </a:ln>
          </a:insideH>
          <a:insideV>
            <a:ln w="3175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 b="def" i="def"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3175" cap="flat">
              <a:solidFill>
                <a:srgbClr val="FFFFFF"/>
              </a:solidFill>
              <a:prstDash val="solid"/>
              <a:miter lim="400000"/>
            </a:ln>
          </a:left>
          <a:right>
            <a:ln w="3175" cap="flat">
              <a:solidFill>
                <a:srgbClr val="FFFFFF"/>
              </a:solidFill>
              <a:prstDash val="solid"/>
              <a:miter lim="400000"/>
            </a:ln>
          </a:right>
          <a:top>
            <a:ln w="3175" cap="flat">
              <a:solidFill>
                <a:srgbClr val="FFFFFF"/>
              </a:solidFill>
              <a:prstDash val="solid"/>
              <a:miter lim="400000"/>
            </a:ln>
          </a:top>
          <a:bottom>
            <a:ln w="3175" cap="flat">
              <a:solidFill>
                <a:srgbClr val="FFFFFF"/>
              </a:solidFill>
              <a:prstDash val="solid"/>
              <a:miter lim="400000"/>
            </a:ln>
          </a:bottom>
          <a:insideH>
            <a:ln w="3175" cap="flat">
              <a:solidFill>
                <a:srgbClr val="FFFFFF"/>
              </a:solidFill>
              <a:prstDash val="solid"/>
              <a:miter lim="400000"/>
            </a:ln>
          </a:insideH>
          <a:insideV>
            <a:ln w="3175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3175" cap="flat">
              <a:solidFill>
                <a:srgbClr val="FFFFFF"/>
              </a:solidFill>
              <a:prstDash val="solid"/>
              <a:miter lim="400000"/>
            </a:ln>
          </a:left>
          <a:right>
            <a:ln w="3175" cap="flat">
              <a:solidFill>
                <a:srgbClr val="FFFFFF"/>
              </a:solidFill>
              <a:prstDash val="solid"/>
              <a:miter lim="400000"/>
            </a:ln>
          </a:right>
          <a:top>
            <a:ln w="3175" cap="flat">
              <a:solidFill>
                <a:srgbClr val="FFFFFF"/>
              </a:solidFill>
              <a:prstDash val="solid"/>
              <a:miter lim="400000"/>
            </a:ln>
          </a:top>
          <a:bottom>
            <a:ln w="3175" cap="flat">
              <a:solidFill>
                <a:srgbClr val="FFFFFF"/>
              </a:solidFill>
              <a:prstDash val="solid"/>
              <a:miter lim="400000"/>
            </a:ln>
          </a:bottom>
          <a:insideH>
            <a:ln w="3175" cap="flat">
              <a:solidFill>
                <a:srgbClr val="FFFFFF"/>
              </a:solidFill>
              <a:prstDash val="solid"/>
              <a:miter lim="400000"/>
            </a:ln>
          </a:insideH>
          <a:insideV>
            <a:ln w="3175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3175" cap="flat">
              <a:solidFill>
                <a:srgbClr val="FFFFFF"/>
              </a:solidFill>
              <a:prstDash val="solid"/>
              <a:miter lim="400000"/>
            </a:ln>
          </a:left>
          <a:right>
            <a:ln w="3175" cap="flat">
              <a:solidFill>
                <a:srgbClr val="FFFFFF"/>
              </a:solidFill>
              <a:prstDash val="solid"/>
              <a:miter lim="400000"/>
            </a:ln>
          </a:right>
          <a:top>
            <a:ln w="3175" cap="flat">
              <a:solidFill>
                <a:srgbClr val="FFFFFF"/>
              </a:solidFill>
              <a:prstDash val="solid"/>
              <a:miter lim="400000"/>
            </a:ln>
          </a:top>
          <a:bottom>
            <a:ln w="3175" cap="flat">
              <a:solidFill>
                <a:srgbClr val="FFFFFF"/>
              </a:solidFill>
              <a:prstDash val="solid"/>
              <a:miter lim="400000"/>
            </a:ln>
          </a:bottom>
          <a:insideH>
            <a:ln w="3175" cap="flat">
              <a:solidFill>
                <a:srgbClr val="FFFFFF"/>
              </a:solidFill>
              <a:prstDash val="solid"/>
              <a:miter lim="400000"/>
            </a:ln>
          </a:insideH>
          <a:insideV>
            <a:ln w="3175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3175" cap="flat">
              <a:solidFill>
                <a:srgbClr val="000000"/>
              </a:solidFill>
              <a:prstDash val="solid"/>
              <a:miter lim="400000"/>
            </a:ln>
          </a:right>
          <a:top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3175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3175" cap="flat">
              <a:solidFill>
                <a:srgbClr val="000000"/>
              </a:solidFill>
              <a:prstDash val="solid"/>
              <a:miter lim="400000"/>
            </a:ln>
          </a:bottom>
          <a:insideH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3175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</Relationships>

</file>

<file path=ppt/notesSlides/_rels/notesSlide10.xml.rels><?xml version="1.0" encoding="UTF-8" standalone="yes"?>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</Relationships>

</file>

<file path=ppt/notesSlides/_rels/notesSlide11.xml.rels><?xml version="1.0" encoding="UTF-8" standalone="yes"?>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</Relationships>

</file>

<file path=ppt/notesSlides/_rels/notesSlide12.xml.rels><?xml version="1.0" encoding="UTF-8" standalone="yes"?>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</Relationships>

</file>

<file path=ppt/notesSlides/_rels/notesSlide13.xml.rels><?xml version="1.0" encoding="UTF-8" standalone="yes"?>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</Relationships>

</file>

<file path=ppt/notesSlides/_rels/notesSlide14.xml.rels><?xml version="1.0" encoding="UTF-8" standalone="yes"?>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</Relationships>

</file>

<file path=ppt/notesSlides/_rels/notesSlide15.xml.rels><?xml version="1.0" encoding="UTF-8" standalone="yes"?>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</Relationships>

</file>

<file path=ppt/notesSlides/_rels/notesSlide16.xml.rels><?xml version="1.0" encoding="UTF-8" standalone="yes"?>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</Relationships>

</file>

<file path=ppt/notesSlides/_rels/notesSlide17.xml.rels><?xml version="1.0" encoding="UTF-8" standalone="yes"?>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</Relationships>

</file>

<file path=ppt/notesSlides/_rels/notesSlide18.xml.rels><?xml version="1.0" encoding="UTF-8" standalone="yes"?>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</Relationships>

</file>

<file path=ppt/notesSlides/_rels/notesSlide19.xml.rels><?xml version="1.0" encoding="UTF-8" standalone="yes"?><Relationships xmlns="http://schemas.openxmlformats.org/package/2006/relationships"><Relationship Id="rId1" Type="http://schemas.openxmlformats.org/officeDocument/2006/relationships/slide" Target="../slides/slide22.xml"/><Relationship Id="rId2" Type="http://schemas.openxmlformats.org/officeDocument/2006/relationships/notesMaster" Target="../notesMasters/notesMaster1.xml"/></Relationships>

</file>

<file path=ppt/notesSlides/_rels/notesSlide2.xml.rels><?xml version="1.0" encoding="UTF-8" standalone="yes"?>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</Relationships>

</file>

<file path=ppt/notesSlides/_rels/notesSlide20.xml.rels><?xml version="1.0" encoding="UTF-8" standalone="yes"?><Relationships xmlns="http://schemas.openxmlformats.org/package/2006/relationships"><Relationship Id="rId1" Type="http://schemas.openxmlformats.org/officeDocument/2006/relationships/slide" Target="../slides/slide23.xml"/><Relationship Id="rId2" Type="http://schemas.openxmlformats.org/officeDocument/2006/relationships/notesMaster" Target="../notesMasters/notesMaster1.xml"/></Relationships>

</file>

<file path=ppt/notesSlides/_rels/notesSlide21.xml.rels><?xml version="1.0" encoding="UTF-8" standalone="yes"?><Relationships xmlns="http://schemas.openxmlformats.org/package/2006/relationships"><Relationship Id="rId1" Type="http://schemas.openxmlformats.org/officeDocument/2006/relationships/slide" Target="../slides/slide24.xml"/><Relationship Id="rId2" Type="http://schemas.openxmlformats.org/officeDocument/2006/relationships/notesMaster" Target="../notesMasters/notesMaster1.xml"/></Relationships>

</file>

<file path=ppt/notesSlides/_rels/notesSlide22.xml.rels><?xml version="1.0" encoding="UTF-8" standalone="yes"?><Relationships xmlns="http://schemas.openxmlformats.org/package/2006/relationships"><Relationship Id="rId1" Type="http://schemas.openxmlformats.org/officeDocument/2006/relationships/slide" Target="../slides/slide25.xml"/><Relationship Id="rId2" Type="http://schemas.openxmlformats.org/officeDocument/2006/relationships/notesMaster" Target="../notesMasters/notesMaster1.xml"/></Relationships>

</file>

<file path=ppt/notesSlides/_rels/notesSlide23.xml.rels><?xml version="1.0" encoding="UTF-8" standalone="yes"?><Relationships xmlns="http://schemas.openxmlformats.org/package/2006/relationships"><Relationship Id="rId1" Type="http://schemas.openxmlformats.org/officeDocument/2006/relationships/slide" Target="../slides/slide26.xml"/><Relationship Id="rId2" Type="http://schemas.openxmlformats.org/officeDocument/2006/relationships/notesMaster" Target="../notesMasters/notesMaster1.xml"/></Relationships>

</file>

<file path=ppt/notesSlides/_rels/notesSlide24.xml.rels><?xml version="1.0" encoding="UTF-8" standalone="yes"?><Relationships xmlns="http://schemas.openxmlformats.org/package/2006/relationships"><Relationship Id="rId1" Type="http://schemas.openxmlformats.org/officeDocument/2006/relationships/slide" Target="../slides/slide27.xml"/><Relationship Id="rId2" Type="http://schemas.openxmlformats.org/officeDocument/2006/relationships/notesMaster" Target="../notesMasters/notesMaster1.xml"/></Relationships>

</file>

<file path=ppt/notesSlides/_rels/notesSlide25.xml.rels><?xml version="1.0" encoding="UTF-8" standalone="yes"?><Relationships xmlns="http://schemas.openxmlformats.org/package/2006/relationships"><Relationship Id="rId1" Type="http://schemas.openxmlformats.org/officeDocument/2006/relationships/slide" Target="../slides/slide28.xml"/><Relationship Id="rId2" Type="http://schemas.openxmlformats.org/officeDocument/2006/relationships/notesMaster" Target="../notesMasters/notesMaster1.xml"/></Relationships>

</file>

<file path=ppt/notesSlides/_rels/notesSlide26.xml.rels><?xml version="1.0" encoding="UTF-8" standalone="yes"?><Relationships xmlns="http://schemas.openxmlformats.org/package/2006/relationships"><Relationship Id="rId1" Type="http://schemas.openxmlformats.org/officeDocument/2006/relationships/slide" Target="../slides/slide29.xml"/><Relationship Id="rId2" Type="http://schemas.openxmlformats.org/officeDocument/2006/relationships/notesMaster" Target="../notesMasters/notesMaster1.xml"/></Relationships>

</file>

<file path=ppt/notesSlides/_rels/notesSlide3.xml.rels><?xml version="1.0" encoding="UTF-8" standalone="yes"?>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</Relationships>

</file>

<file path=ppt/notesSlides/_rels/notesSlide4.xml.rels><?xml version="1.0" encoding="UTF-8" standalone="yes"?>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</Relationships>

</file>

<file path=ppt/notesSlides/_rels/notesSlide5.xml.rels><?xml version="1.0" encoding="UTF-8" standalone="yes"?>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</Relationships>

</file>

<file path=ppt/notesSlides/_rels/notesSlide6.xml.rels><?xml version="1.0" encoding="UTF-8" standalone="yes"?>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</Relationships>

</file>

<file path=ppt/notesSlides/_rels/notesSlide7.xml.rels><?xml version="1.0" encoding="UTF-8" standalone="yes"?>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</Relationships>

</file>

<file path=ppt/notesSlides/_rels/notesSlide8.xml.rels><?xml version="1.0" encoding="UTF-8" standalone="yes"?>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</Relationships>

</file>

<file path=ppt/notesSlides/_rels/notesSlide9.xml.rels><?xml version="1.0" encoding="UTF-8" standalone="yes"?>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9" name="Shape 12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71638" indent="-271638">
              <a:buSzPct val="75000"/>
              <a:buChar char="•"/>
            </a:pPr>
            <a:r>
              <a:t>Been a web developer for over two years</a:t>
            </a:r>
          </a:p>
          <a:p>
            <a:pPr marL="271638" indent="-271638">
              <a:buSzPct val="75000"/>
              <a:buChar char="•"/>
            </a:pPr>
            <a:r>
              <a:t>Work for web design company in Atlanta, work remotely in Asheville</a:t>
            </a:r>
          </a:p>
          <a:p>
            <a:pPr marL="271638" indent="-271638">
              <a:buSzPct val="75000"/>
              <a:buChar char="•"/>
            </a:pPr>
            <a:r>
              <a:t>Self-taught</a:t>
            </a:r>
          </a:p>
          <a:p>
            <a:pPr marL="271638" indent="-271638">
              <a:buSzPct val="75000"/>
              <a:buChar char="•"/>
            </a:pPr>
            <a:r>
              <a:t>Degree in art</a:t>
            </a:r>
          </a:p>
          <a:p>
            <a:pPr marL="271638" indent="-271638">
              <a:buSzPct val="75000"/>
              <a:buChar char="•"/>
            </a:pPr>
            <a:r>
              <a:t>Was a wedding photographer with husband</a:t>
            </a:r>
          </a:p>
          <a:p>
            <a:pPr marL="271638" indent="-271638">
              <a:buSzPct val="75000"/>
              <a:buChar char="•"/>
            </a:pPr>
            <a:r>
              <a:t>Has a bull terrier named Cypress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9" name="Shape 18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71638" indent="-271638">
              <a:buSzPct val="75000"/>
              <a:buChar char="•"/>
            </a:pPr>
            <a:r>
              <a:t>Don’t start using arrow functions everywhere without understanding the pros and cons</a:t>
            </a:r>
          </a:p>
          <a:p>
            <a:pPr marL="271638" indent="-271638">
              <a:buSzPct val="75000"/>
              <a:buChar char="•"/>
            </a:pPr>
            <a:r>
              <a:t>Arrow functions do not replace regular functions</a:t>
            </a:r>
          </a:p>
          <a:p>
            <a:pPr marL="271638" indent="-271638">
              <a:buSzPct val="75000"/>
              <a:buChar char="•"/>
            </a:pPr>
            <a:r>
              <a:t>When not to use arrow functions:</a:t>
            </a:r>
          </a:p>
          <a:p>
            <a:pPr marL="271638" indent="-271638">
              <a:buSzPct val="75000"/>
              <a:buChar char="•"/>
            </a:pPr>
            <a:r>
              <a:t>Click handlers</a:t>
            </a:r>
          </a:p>
          <a:p>
            <a:pPr marL="271638" indent="-271638">
              <a:buSzPct val="75000"/>
              <a:buChar char="•"/>
            </a:pPr>
            <a:r>
              <a:t>Object methods</a:t>
            </a:r>
          </a:p>
          <a:p>
            <a:pPr marL="271638" indent="-271638">
              <a:buSzPct val="75000"/>
              <a:buChar char="•"/>
            </a:pPr>
            <a:r>
              <a:t>Prototype methods</a:t>
            </a:r>
          </a:p>
          <a:p>
            <a:pPr marL="271638" indent="-271638">
              <a:buSzPct val="75000"/>
              <a:buChar char="•"/>
            </a:pPr>
            <a:r>
              <a:t>The arguments object contains an array of the arguments passed to the function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96" name="Shape 19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71638" indent="-271638">
              <a:buSzPct val="75000"/>
              <a:buChar char="•"/>
              <a:defRPr b="1"/>
            </a:pPr>
            <a:r>
              <a:t>Default function parameters allow default values to be used if arguments are undefined when a function is called</a:t>
            </a:r>
          </a:p>
          <a:p>
            <a:pPr marL="271638" indent="-271638">
              <a:buSzPct val="75000"/>
              <a:buChar char="•"/>
            </a:pPr>
            <a:r>
              <a:t>In the ES5 example, we have a function called calculateArea which has two parameters called width and length</a:t>
            </a:r>
          </a:p>
          <a:p>
            <a:pPr marL="271638" indent="-271638">
              <a:buSzPct val="75000"/>
              <a:buChar char="•"/>
            </a:pPr>
            <a:r>
              <a:t>If you call the function without passing any arguments, the parameters will be undefined</a:t>
            </a:r>
          </a:p>
          <a:p>
            <a:pPr marL="271638" indent="-271638">
              <a:buSzPct val="75000"/>
              <a:buChar char="•"/>
            </a:pPr>
            <a:r>
              <a:t>So you can create an if statement that checks if width is undefined and if it is true then width will be 5</a:t>
            </a:r>
          </a:p>
          <a:p>
            <a:pPr marL="271638" indent="-271638">
              <a:buSzPct val="75000"/>
              <a:buChar char="•"/>
            </a:pPr>
            <a:r>
              <a:t>With ES6, we can easily set the default values inside the parameters</a:t>
            </a:r>
          </a:p>
          <a:p>
            <a:pPr marL="271638" indent="-271638">
              <a:buSzPct val="75000"/>
              <a:buChar char="•"/>
            </a:pPr>
            <a:r>
              <a:t>Since no arguments are passed to the function, the arguments are undefined and the function will use the default parameters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02" name="Shape 20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71638" indent="-271638">
              <a:buSzPct val="75000"/>
              <a:buChar char="•"/>
              <a:defRPr b="1"/>
            </a:pPr>
            <a:r>
              <a:t>The for…of statement creates a loop over iterable objects such as arrays, strings, maps, and sets</a:t>
            </a:r>
          </a:p>
          <a:p>
            <a:pPr marL="271638" indent="-271638">
              <a:buSzPct val="75000"/>
              <a:buChar char="•"/>
            </a:pPr>
            <a:r>
              <a:t>In our example we have an array of emojis called buffet</a:t>
            </a:r>
          </a:p>
          <a:p>
            <a:pPr marL="271638" indent="-271638">
              <a:buSzPct val="75000"/>
              <a:buChar char="•"/>
            </a:pPr>
            <a:r>
              <a:t>If we want to console.log() every item in the array, we would use a for loop</a:t>
            </a:r>
          </a:p>
          <a:p>
            <a:pPr marL="271638" indent="-271638">
              <a:buSzPct val="75000"/>
              <a:buChar char="•"/>
            </a:pPr>
            <a:r>
              <a:t>In the ES5 example, the for loop is hard to read and understand</a:t>
            </a:r>
          </a:p>
          <a:p>
            <a:pPr marL="271638" indent="-271638">
              <a:buSzPct val="75000"/>
              <a:buChar char="•"/>
              <a:defRPr b="1"/>
            </a:pPr>
            <a:r>
              <a:t>With the for of loop, on each iteration a value of a different property is assigned to the variable</a:t>
            </a:r>
          </a:p>
          <a:p>
            <a:pPr marL="271638" indent="-271638">
              <a:buSzPct val="75000"/>
              <a:buChar char="•"/>
            </a:pPr>
            <a:r>
              <a:t>Variable = food</a:t>
            </a:r>
          </a:p>
          <a:p>
            <a:pPr marL="271638" indent="-271638">
              <a:buSzPct val="75000"/>
              <a:buChar char="•"/>
              <a:defRPr b="1"/>
            </a:pPr>
            <a:r>
              <a:t>The iterable is the object we are iterating over</a:t>
            </a:r>
          </a:p>
          <a:p>
            <a:pPr marL="271638" indent="-271638">
              <a:buSzPct val="75000"/>
              <a:buChar char="•"/>
            </a:pPr>
            <a:r>
              <a:t>Iterable = buffet</a:t>
            </a:r>
          </a:p>
          <a:p>
            <a:pPr marL="271638" indent="-271638">
              <a:buSzPct val="75000"/>
              <a:buChar char="•"/>
            </a:pPr>
            <a:r>
              <a:t>Both of these loops do the same thing but the for of loop is easier to understand</a:t>
            </a:r>
          </a:p>
          <a:p>
            <a:pPr marL="271638" indent="-271638">
              <a:buSzPct val="75000"/>
              <a:buChar char="•"/>
            </a:pPr>
            <a:r>
              <a:t>Cannot iterate over an object</a:t>
            </a:r>
          </a:p>
          <a:p>
            <a:pPr marL="271638" indent="-271638">
              <a:buSzPct val="75000"/>
              <a:buChar char="•"/>
            </a:pPr>
            <a:r>
              <a:t>Able to use break and continue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08" name="Shape 20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71638" indent="-271638">
              <a:buSzPct val="75000"/>
              <a:buChar char="•"/>
            </a:pPr>
            <a:r>
              <a:t>There are new array methods in ES6</a:t>
            </a:r>
          </a:p>
          <a:p>
            <a:pPr marL="271638" indent="-271638">
              <a:buSzPct val="75000"/>
              <a:buChar char="•"/>
            </a:pPr>
            <a:r>
              <a:t>Array.from() and Array.of() are for the Array object which is a global object that is used in the construction of arrays</a:t>
            </a:r>
          </a:p>
          <a:p>
            <a:pPr marL="271638" indent="-271638">
              <a:buSzPct val="75000"/>
              <a:buChar char="•"/>
              <a:defRPr b="1"/>
            </a:pPr>
            <a:r>
              <a:t>The Array.from() method returns an array from any object with a length property or an iterable object</a:t>
            </a:r>
          </a:p>
          <a:p>
            <a:pPr marL="271638" indent="-271638">
              <a:buSzPct val="75000"/>
              <a:buChar char="•"/>
            </a:pPr>
            <a:r>
              <a:t>With array1, we are using Array.from() on a string called dog</a:t>
            </a:r>
          </a:p>
          <a:p>
            <a:pPr marL="271638" indent="-271638">
              <a:buSzPct val="75000"/>
              <a:buChar char="•"/>
            </a:pPr>
            <a:r>
              <a:t>It will turn all of the letters from that string into an array</a:t>
            </a:r>
          </a:p>
          <a:p>
            <a:pPr marL="271638" indent="-271638">
              <a:buSzPct val="75000"/>
              <a:buChar char="•"/>
              <a:defRPr b="1"/>
            </a:pPr>
            <a:r>
              <a:t>The Array.of() method creates a new array with any number of arguments</a:t>
            </a:r>
          </a:p>
          <a:p>
            <a:pPr marL="271638" indent="-271638">
              <a:buSzPct val="75000"/>
              <a:buChar char="•"/>
            </a:pPr>
            <a:r>
              <a:t>In the example array2, we use Array.of() and pass in four numbers, it will give us an array with all of those numbers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14" name="Shape 21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71638" indent="-271638">
              <a:buSzPct val="75000"/>
              <a:buChar char="•"/>
              <a:defRPr b="1"/>
            </a:pPr>
            <a:r>
              <a:t>The find() method returns the value of the first element in the array that passes a testing function</a:t>
            </a:r>
          </a:p>
          <a:p>
            <a:pPr marL="271638" indent="-271638">
              <a:buSzPct val="75000"/>
              <a:buChar char="•"/>
            </a:pPr>
            <a:r>
              <a:t>In the first example, we have an array of ages</a:t>
            </a:r>
          </a:p>
          <a:p>
            <a:pPr marL="271638" indent="-271638">
              <a:buSzPct val="75000"/>
              <a:buChar char="•"/>
            </a:pPr>
            <a:r>
              <a:t>Then we are going to use the find method to look for the first number that is greater than 18</a:t>
            </a:r>
          </a:p>
          <a:p>
            <a:pPr marL="271638" indent="-271638">
              <a:buSzPct val="75000"/>
              <a:buChar char="•"/>
            </a:pPr>
            <a:r>
              <a:t>We are using an arrow function</a:t>
            </a:r>
          </a:p>
          <a:p>
            <a:pPr marL="271638" indent="-271638">
              <a:buSzPct val="75000"/>
              <a:buChar char="•"/>
              <a:defRPr b="1"/>
            </a:pPr>
            <a:r>
              <a:t>The findIndex() method returns the index of the first element in the array that passes a testing function</a:t>
            </a:r>
          </a:p>
          <a:p>
            <a:pPr marL="271638" indent="-271638">
              <a:buSzPct val="75000"/>
              <a:buChar char="•"/>
            </a:pPr>
            <a:r>
              <a:t>In our example, we have an array of dogs</a:t>
            </a:r>
          </a:p>
          <a:p>
            <a:pPr marL="271638" indent="-271638">
              <a:buSzPct val="75000"/>
              <a:buChar char="•"/>
            </a:pPr>
            <a:r>
              <a:t>We use the findIndex() method to find the first string that matches ‘lab’ and it will give us the index</a:t>
            </a:r>
          </a:p>
          <a:p>
            <a:pPr marL="271638" indent="-271638">
              <a:buSzPct val="75000"/>
              <a:buChar char="•"/>
            </a:pPr>
            <a:r>
              <a:t>Both of these methods execute the function once for each element in the array</a:t>
            </a:r>
          </a:p>
          <a:p>
            <a:pPr marL="271638" indent="-271638">
              <a:buSzPct val="75000"/>
              <a:buChar char="•"/>
            </a:pPr>
            <a:r>
              <a:t>If it finds an element where the function returns true, it returns the value or index of that element (and does not check the remaining values)</a:t>
            </a:r>
          </a:p>
          <a:p>
            <a:pPr marL="271638" indent="-271638">
              <a:buSzPct val="75000"/>
              <a:buChar char="•"/>
            </a:pPr>
            <a:r>
              <a:t>These methods do not change the original array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24" name="Shape 22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71638" indent="-271638">
              <a:buSzPct val="75000"/>
              <a:buChar char="•"/>
            </a:pPr>
            <a:r>
              <a:t>We are taking the make and model properties from the car object and turning them into two new variables that are scoped to the parent block</a:t>
            </a:r>
          </a:p>
          <a:p>
            <a:pPr marL="271638" indent="-271638">
              <a:buSzPct val="75000"/>
              <a:buChar char="•"/>
            </a:pPr>
            <a:r>
              <a:t>In the ES5 example, we have an object with three properties and we will declare a var variable  and assign it to the property in the car object</a:t>
            </a:r>
          </a:p>
          <a:p>
            <a:pPr marL="271638" indent="-271638">
              <a:buSzPct val="75000"/>
              <a:buChar char="•"/>
            </a:pPr>
            <a:r>
              <a:t>In the ES6 example, we have the same object but we are using the destructuring syntax to create our variables</a:t>
            </a:r>
          </a:p>
          <a:p>
            <a:pPr marL="271638" indent="-271638">
              <a:buSzPct val="75000"/>
              <a:buChar char="•"/>
            </a:pPr>
            <a:r>
              <a:t>We are using the same names as the properties from the object to create the variables and then we are assigning that to the car object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30" name="Shape 23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271638" indent="-271638">
              <a:buSzPct val="75000"/>
              <a:buChar char="•"/>
            </a:lvl1pPr>
          </a:lstStyle>
          <a:p>
            <a:pPr/>
            <a:r>
              <a:t>For arrays, you just swap out the curly brackets for square brackets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36" name="Shape 23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71638" indent="-271638">
              <a:buSzPct val="75000"/>
              <a:buChar char="•"/>
            </a:pPr>
            <a:r>
              <a:t>Here we have a complex object with nested data</a:t>
            </a:r>
          </a:p>
          <a:p>
            <a:pPr marL="271638" indent="-271638">
              <a:buSzPct val="75000"/>
              <a:buChar char="•"/>
              <a:defRPr b="1"/>
            </a:pPr>
            <a:r>
              <a:t>You can access nested data with destructuring</a:t>
            </a:r>
          </a:p>
          <a:p>
            <a:pPr marL="271638" indent="-271638">
              <a:buSzPct val="75000"/>
              <a:buChar char="•"/>
            </a:pPr>
            <a:r>
              <a:t>I have shown two examples of how to access nested data</a:t>
            </a:r>
          </a:p>
          <a:p>
            <a:pPr marL="271638" indent="-271638">
              <a:buSzPct val="75000"/>
              <a:buChar char="•"/>
            </a:pPr>
            <a:r>
              <a:t>These are the same but I think the first one is easier to understand</a:t>
            </a:r>
          </a:p>
          <a:p>
            <a:pPr marL="271638" indent="-271638">
              <a:buSzPct val="75000"/>
              <a:buChar char="•"/>
              <a:defRPr b="1"/>
            </a:pPr>
            <a:r>
              <a:t>You can rename your variables if you don’t want to use the name of the property</a:t>
            </a:r>
          </a:p>
          <a:p>
            <a:pPr marL="271638" indent="-271638">
              <a:buSzPct val="75000"/>
              <a:buChar char="•"/>
            </a:pPr>
            <a:r>
              <a:t>We are renaming breed to dogBreed</a:t>
            </a:r>
          </a:p>
          <a:p>
            <a:pPr marL="271638" indent="-271638">
              <a:buSzPct val="75000"/>
              <a:buChar char="•"/>
              <a:defRPr b="1"/>
            </a:pPr>
            <a:r>
              <a:t>You can provide default values if an object property is not defined</a:t>
            </a:r>
          </a:p>
          <a:p>
            <a:pPr marL="271638" indent="-271638">
              <a:buSzPct val="75000"/>
              <a:buChar char="•"/>
            </a:pPr>
            <a:r>
              <a:t>Since there is no adoptable property, it uses the default value of true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42" name="Shape 24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71638" indent="-271638">
              <a:buSzPct val="75000"/>
              <a:buChar char="•"/>
            </a:pPr>
            <a:r>
              <a:t>Here is an example of using destructuring with a function</a:t>
            </a:r>
          </a:p>
          <a:p>
            <a:pPr marL="271638" indent="-271638">
              <a:buSzPct val="75000"/>
              <a:buChar char="•"/>
            </a:pPr>
            <a:r>
              <a:t>This function takes cups and converts them into pints, quarts, and gallons</a:t>
            </a:r>
          </a:p>
          <a:p>
            <a:pPr marL="271638" indent="-271638">
              <a:buSzPct val="75000"/>
              <a:buChar char="•"/>
              <a:defRPr b="1"/>
            </a:pPr>
            <a:r>
              <a:t>The convertCups function returns an object</a:t>
            </a:r>
          </a:p>
          <a:p>
            <a:pPr marL="271638" indent="-271638">
              <a:buSzPct val="75000"/>
              <a:buChar char="•"/>
              <a:defRPr b="1"/>
            </a:pPr>
            <a:r>
              <a:t>The returned object is immediately destructured and new variables are created</a:t>
            </a:r>
          </a:p>
          <a:p>
            <a:pPr marL="271638" indent="-271638">
              <a:buSzPct val="75000"/>
              <a:buChar char="•"/>
              <a:defRPr b="1"/>
            </a:pPr>
            <a:r>
              <a:t>The order doesn’t matter and variables can be left out if they are not needed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48" name="Shape 24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71638" indent="-271638">
              <a:buSzPct val="75000"/>
              <a:buChar char="•"/>
              <a:defRPr b="1"/>
            </a:pPr>
            <a:r>
              <a:t>Spread syntax takes an iterable and expands it into its elements</a:t>
            </a:r>
          </a:p>
          <a:p>
            <a:pPr marL="271638" indent="-271638">
              <a:buSzPct val="75000"/>
              <a:buChar char="•"/>
            </a:pPr>
            <a:r>
              <a:t>The spread syntax is just those three dots</a:t>
            </a:r>
          </a:p>
          <a:p>
            <a:pPr marL="271638" indent="-271638">
              <a:buSzPct val="75000"/>
              <a:buChar char="•"/>
            </a:pPr>
            <a:r>
              <a:t>In the first example, spread syntax takes a string and spreads it into individual letters</a:t>
            </a:r>
          </a:p>
          <a:p>
            <a:pPr marL="271638" indent="-271638">
              <a:buSzPct val="75000"/>
              <a:buChar char="•"/>
            </a:pPr>
            <a:r>
              <a:t>In the next example, we are going to combine two arrays</a:t>
            </a:r>
          </a:p>
          <a:p>
            <a:pPr marL="271638" indent="-271638">
              <a:buSzPct val="75000"/>
              <a:buChar char="•"/>
            </a:pPr>
            <a:r>
              <a:t>We can use the concat() method to combine the arrays</a:t>
            </a:r>
          </a:p>
          <a:p>
            <a:pPr marL="271638" indent="-271638">
              <a:buSzPct val="75000"/>
              <a:buChar char="•"/>
            </a:pPr>
            <a:r>
              <a:t>Or we can put the two arrays inside of square brackets while using the spread syntax and they are combined into one array</a:t>
            </a:r>
          </a:p>
          <a:p>
            <a:pPr marL="271638" indent="-271638">
              <a:buSzPct val="75000"/>
              <a:buChar char="•"/>
            </a:pPr>
            <a:r>
              <a:t>An advantage to using spread syntax is that other items can easily be added to the new array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5" name="Shape 13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71638" indent="-271638">
              <a:buSzPct val="75000"/>
              <a:buChar char="•"/>
            </a:pPr>
            <a:r>
              <a:t>ECMAScript is scripting language specification</a:t>
            </a:r>
          </a:p>
          <a:p>
            <a:pPr marL="271638" indent="-271638">
              <a:buSzPct val="75000"/>
              <a:buChar char="•"/>
              <a:defRPr b="1"/>
            </a:pPr>
            <a:r>
              <a:t>JavaScript is a scripting language that conforms to the ECMAScript specification</a:t>
            </a:r>
          </a:p>
          <a:p>
            <a:pPr marL="271638" indent="-271638">
              <a:buSzPct val="75000"/>
              <a:buChar char="•"/>
              <a:defRPr b="1"/>
            </a:pPr>
            <a:r>
              <a:t>ES6 is the sixth edition of ECMAScript that was released in 2015</a:t>
            </a:r>
          </a:p>
          <a:p>
            <a:pPr marL="271638" indent="-271638">
              <a:buSzPct val="75000"/>
              <a:buChar char="•"/>
              <a:defRPr b="1"/>
            </a:pPr>
            <a:r>
              <a:t>Also known as ES2015 or ECMAScript 2015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54" name="Shape 25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71638" indent="-271638">
              <a:buSzPct val="75000"/>
              <a:buChar char="•"/>
              <a:defRPr b="1"/>
            </a:pPr>
            <a:r>
              <a:t>Spread syntax can be used to change a NodeList to an array</a:t>
            </a:r>
          </a:p>
          <a:p>
            <a:pPr marL="271638" indent="-271638">
              <a:buSzPct val="75000"/>
              <a:buChar char="•"/>
            </a:pPr>
            <a:r>
              <a:t>querySelectorAll returns all elements in the document that matches the CSS selectors as a NodeList object</a:t>
            </a:r>
          </a:p>
          <a:p>
            <a:pPr marL="271638" indent="-271638">
              <a:buSzPct val="75000"/>
              <a:buChar char="•"/>
            </a:pPr>
            <a:r>
              <a:t>A NodeList is array-like but it doesn’t have the same methods as an array</a:t>
            </a:r>
          </a:p>
          <a:p>
            <a:pPr marL="271638" indent="-271638">
              <a:buSzPct val="75000"/>
              <a:buChar char="•"/>
            </a:pPr>
            <a:r>
              <a:t>We can use the Array.from() method to create a new array</a:t>
            </a:r>
          </a:p>
          <a:p>
            <a:pPr marL="271638" indent="-271638">
              <a:buSzPct val="75000"/>
              <a:buChar char="•"/>
            </a:pPr>
            <a:r>
              <a:t>Or we can use spread syntax to create a new array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60" name="Shape 26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71638" indent="-271638">
              <a:buSzPct val="75000"/>
              <a:buChar char="•"/>
            </a:pPr>
            <a:r>
              <a:t>The rest parameter is the opposite of spread syntax</a:t>
            </a:r>
          </a:p>
          <a:p>
            <a:pPr marL="271638" indent="-271638">
              <a:buSzPct val="75000"/>
              <a:buChar char="•"/>
              <a:defRPr b="1"/>
            </a:pPr>
            <a:r>
              <a:t>The rest parameter collects multiple elements and condenses them into a single element</a:t>
            </a:r>
          </a:p>
          <a:p>
            <a:pPr marL="271638" indent="-271638">
              <a:buSzPct val="75000"/>
              <a:buChar char="•"/>
            </a:pPr>
            <a:r>
              <a:t>In our first example we have an array called northCarolinaCities</a:t>
            </a:r>
          </a:p>
          <a:p>
            <a:pPr marL="271638" indent="-271638">
              <a:buSzPct val="75000"/>
              <a:buChar char="•"/>
            </a:pPr>
            <a:r>
              <a:t>Using destructuring, we created a variable for the capital and the rest are saved into an array called cities</a:t>
            </a:r>
          </a:p>
          <a:p>
            <a:pPr marL="271638" indent="-271638">
              <a:buSzPct val="75000"/>
              <a:buChar char="•"/>
            </a:pPr>
            <a:r>
              <a:t>In our next example, we have a function called calculateTotal which will take an unknown number of items and create a total cost</a:t>
            </a:r>
          </a:p>
          <a:p>
            <a:pPr marL="271638" indent="-271638">
              <a:buSzPct val="75000"/>
              <a:buChar char="•"/>
            </a:pPr>
            <a:r>
              <a:t>We have created a default parameter for the tax which is 0.07</a:t>
            </a:r>
          </a:p>
          <a:p>
            <a:pPr marL="271638" indent="-271638">
              <a:buSzPct val="75000"/>
              <a:buChar char="•"/>
            </a:pPr>
            <a:r>
              <a:t>If we pass undefined to the function, it will use the default value</a:t>
            </a:r>
          </a:p>
          <a:p>
            <a:pPr marL="271638" indent="-271638">
              <a:buSzPct val="75000"/>
              <a:buChar char="•"/>
            </a:pPr>
            <a:r>
              <a:t>Since we don’t know how many items there will be, we can use the rest parameter to create an array with all the items</a:t>
            </a:r>
          </a:p>
          <a:p>
            <a:pPr marL="271638" indent="-271638">
              <a:buSzPct val="75000"/>
              <a:buChar char="•"/>
            </a:pPr>
            <a:r>
              <a:t>Then we can use map to add the tax to each item</a:t>
            </a:r>
          </a:p>
          <a:p>
            <a:pPr marL="271638" indent="-271638">
              <a:buSzPct val="75000"/>
              <a:buChar char="•"/>
            </a:pPr>
            <a:r>
              <a:t>Then we can use reduce to add all of the items together and return the total</a:t>
            </a:r>
          </a:p>
          <a:p>
            <a:pPr marL="271638" indent="-271638">
              <a:buSzPct val="75000"/>
              <a:buChar char="•"/>
            </a:pPr>
            <a:r>
              <a:t>The rest parameter is useful when you don’t know how many parameters there will be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66" name="Shape 26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71638" indent="-271638">
              <a:buSzPct val="75000"/>
              <a:buChar char="•"/>
              <a:defRPr b="1"/>
            </a:pPr>
            <a:r>
              <a:t>Classes provide a simpler syntax to create objects and leverage prototype-based inheritance</a:t>
            </a:r>
          </a:p>
          <a:p>
            <a:pPr marL="271638" indent="-271638">
              <a:buSzPct val="75000"/>
              <a:buChar char="•"/>
              <a:defRPr b="1"/>
            </a:pPr>
            <a:r>
              <a:t>Classes can be declared with a class expression or a class declaration</a:t>
            </a:r>
          </a:p>
          <a:p>
            <a:pPr marL="271638" indent="-271638">
              <a:buSzPct val="75000"/>
              <a:buChar char="•"/>
            </a:pPr>
            <a:r>
              <a:t>To declare a class, you use the class keyword with the name of the class</a:t>
            </a:r>
          </a:p>
          <a:p>
            <a:pPr marL="271638" indent="-271638">
              <a:buSzPct val="75000"/>
              <a:buChar char="•"/>
            </a:pPr>
            <a:r>
              <a:t>Class expressions can be named or unnamed</a:t>
            </a:r>
          </a:p>
          <a:p>
            <a:pPr marL="271638" indent="-271638">
              <a:buSzPct val="75000"/>
              <a:buChar char="•"/>
            </a:pPr>
            <a:r>
              <a:t>In the example, I am showing the two ways of declaring a class</a:t>
            </a:r>
          </a:p>
          <a:p>
            <a:pPr marL="271638" indent="-271638">
              <a:buSzPct val="75000"/>
              <a:buChar char="•"/>
              <a:defRPr b="1"/>
            </a:pPr>
            <a:r>
              <a:t>The constructor method is a special method for creating and initializing an object created with a class</a:t>
            </a:r>
          </a:p>
          <a:p>
            <a:pPr marL="271638" indent="-271638">
              <a:buSzPct val="75000"/>
              <a:buChar char="•"/>
            </a:pPr>
            <a:r>
              <a:t>There can only be one special method with the name "constructor" in a class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72" name="Shape 27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71638" indent="-271638">
              <a:buSzPct val="75000"/>
              <a:buChar char="•"/>
            </a:pPr>
            <a:r>
              <a:t>In this example, we are creating a class called Animal which will create two properties called name and sound</a:t>
            </a:r>
          </a:p>
          <a:p>
            <a:pPr marL="271638" indent="-271638">
              <a:buSzPct val="75000"/>
              <a:buChar char="•"/>
              <a:defRPr b="1"/>
            </a:pPr>
            <a:r>
              <a:t>An instance of a class is created by using the new keyword and then the constructor function is called</a:t>
            </a:r>
          </a:p>
          <a:p>
            <a:pPr marL="271638" indent="-271638">
              <a:buSzPct val="75000"/>
              <a:buChar char="•"/>
            </a:pPr>
            <a:r>
              <a:t>So we are creating a new instance of the class called cow and passing in cow and moo as the arguments</a:t>
            </a:r>
          </a:p>
          <a:p>
            <a:pPr marL="271638" indent="-271638">
              <a:buSzPct val="75000"/>
              <a:buChar char="•"/>
              <a:defRPr b="1"/>
            </a:pPr>
            <a:r>
              <a:t>Methods are attached to an instance of a class and can be added directly in the class</a:t>
            </a:r>
          </a:p>
          <a:p>
            <a:pPr marL="271638" indent="-271638">
              <a:buSzPct val="75000"/>
              <a:buChar char="•"/>
            </a:pPr>
            <a:r>
              <a:t>In the example, the makeSound() method just console.log()’s the sound</a:t>
            </a:r>
          </a:p>
          <a:p>
            <a:pPr marL="271638" indent="-271638">
              <a:buSzPct val="75000"/>
              <a:buChar char="•"/>
            </a:pPr>
            <a:r>
              <a:t>You do not need commas between properties or methods in a class</a:t>
            </a: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78" name="Shape 27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71638" indent="-271638">
              <a:buSzPct val="75000"/>
              <a:buChar char="•"/>
              <a:defRPr b="1"/>
            </a:pPr>
            <a:r>
              <a:t>With getter and setter methods, logic can be included when retrieving or setting the value of a property</a:t>
            </a:r>
          </a:p>
          <a:p>
            <a:pPr marL="271638" indent="-271638">
              <a:buSzPct val="75000"/>
              <a:buChar char="•"/>
              <a:defRPr b="1"/>
            </a:pPr>
            <a:r>
              <a:t>A setter method receives a value and can perform logic on that value, then it either updates an existing property or stores it to a new property</a:t>
            </a:r>
          </a:p>
          <a:p>
            <a:pPr marL="271638" indent="-271638">
              <a:buSzPct val="75000"/>
              <a:buChar char="•"/>
            </a:pPr>
            <a:r>
              <a:t>To use the setter method, just type the name of the object followed by a dot and the name of the setter method and assign it to a value</a:t>
            </a:r>
          </a:p>
          <a:p>
            <a:pPr marL="271638" indent="-271638">
              <a:buSzPct val="75000"/>
              <a:buChar char="•"/>
            </a:pPr>
            <a:r>
              <a:t>Setters always receive one parameter which is the value of the property to be set</a:t>
            </a:r>
          </a:p>
          <a:p>
            <a:pPr marL="271638" indent="-271638">
              <a:buSzPct val="75000"/>
              <a:buChar char="•"/>
            </a:pPr>
            <a:r>
              <a:t>In the example, we are using the species() setter method and passing in the string ‘Bos Taurus’</a:t>
            </a:r>
          </a:p>
          <a:p>
            <a:pPr marL="271638" indent="-271638">
              <a:buSzPct val="75000"/>
              <a:buChar char="•"/>
            </a:pPr>
            <a:r>
              <a:t>The name of the property cannot be the same as a getter or setter method, so we have to create a ‘backing property’ which is the name of the setter function but with an underscore</a:t>
            </a:r>
          </a:p>
          <a:p>
            <a:pPr marL="271638" indent="-271638">
              <a:buSzPct val="75000"/>
              <a:buChar char="•"/>
            </a:pPr>
            <a:r>
              <a:t>If you try to console.log(cow.species) before creating the getter method, you would get undefined</a:t>
            </a:r>
          </a:p>
          <a:p>
            <a:pPr marL="271638" indent="-271638">
              <a:buSzPct val="75000"/>
              <a:buChar char="•"/>
            </a:pPr>
            <a:r>
              <a:t>The getter method returns the value of the backing property</a:t>
            </a:r>
          </a:p>
          <a:p>
            <a:pPr marL="271638" indent="-271638">
              <a:buSzPct val="75000"/>
              <a:buChar char="•"/>
              <a:defRPr b="1"/>
            </a:pPr>
            <a:r>
              <a:t>When a getter method is called, a property value is computed and returned, but this value is not updated or stored anywhere</a:t>
            </a:r>
          </a:p>
          <a:p>
            <a:pPr marL="271638" indent="-271638">
              <a:buSzPct val="75000"/>
              <a:buChar char="•"/>
            </a:pPr>
            <a:r>
              <a:t>The value of the property computed in the getter method can be accessed like a regular property using dot or bracket notation</a:t>
            </a:r>
          </a:p>
          <a:p>
            <a:pPr marL="271638" indent="-271638">
              <a:buSzPct val="75000"/>
              <a:buChar char="•"/>
            </a:pPr>
            <a:r>
              <a:t>In the example, we can console.log() cow.species and it will give us ‘Bos Taurus’</a:t>
            </a: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84" name="Shape 28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71638" indent="-271638">
              <a:buSzPct val="75000"/>
              <a:buChar char="•"/>
            </a:pPr>
            <a:r>
              <a:t>ES6 has introduced new data structures</a:t>
            </a:r>
          </a:p>
          <a:p>
            <a:pPr marL="271638" indent="-271638">
              <a:buSzPct val="75000"/>
              <a:buChar char="•"/>
              <a:defRPr b="1"/>
            </a:pPr>
            <a:r>
              <a:t>The Set object lets you store unique values of any type</a:t>
            </a:r>
          </a:p>
          <a:p>
            <a:pPr marL="271638" indent="-271638">
              <a:buSzPct val="75000"/>
              <a:buChar char="•"/>
            </a:pPr>
            <a:r>
              <a:t>A value in the Set may only occur once</a:t>
            </a:r>
          </a:p>
          <a:p>
            <a:pPr marL="271638" indent="-271638">
              <a:buSzPct val="75000"/>
              <a:buChar char="•"/>
            </a:pPr>
            <a:r>
              <a:t>It’s different from an array because you can’t access the items individually and it’s not index-based</a:t>
            </a:r>
          </a:p>
          <a:p>
            <a:pPr marL="271638" indent="-271638">
              <a:buSzPct val="75000"/>
              <a:buChar char="•"/>
            </a:pPr>
            <a:r>
              <a:t>You can think of a set as a list of items we can add to, remove from, or loop over</a:t>
            </a:r>
          </a:p>
          <a:p>
            <a:pPr marL="271638" indent="-271638">
              <a:buSzPct val="75000"/>
              <a:buChar char="•"/>
              <a:defRPr b="1"/>
            </a:pPr>
            <a:r>
              <a:t>The add method adds items to the set</a:t>
            </a:r>
          </a:p>
          <a:p>
            <a:pPr marL="271638" indent="-271638">
              <a:buSzPct val="75000"/>
              <a:buChar char="•"/>
              <a:defRPr b="1"/>
            </a:pPr>
            <a:r>
              <a:t>The has method checks if the set contains a certain element</a:t>
            </a:r>
          </a:p>
          <a:p>
            <a:pPr marL="271638" indent="-271638">
              <a:buSzPct val="75000"/>
              <a:buChar char="•"/>
              <a:defRPr b="1"/>
            </a:pPr>
            <a:r>
              <a:t>The delete method removes an element from a set</a:t>
            </a:r>
          </a:p>
          <a:p>
            <a:pPr marL="271638" indent="-271638">
              <a:buSzPct val="75000"/>
              <a:buChar char="•"/>
              <a:defRPr b="1"/>
            </a:pPr>
            <a:r>
              <a:t>The clear method removes all items from the set</a:t>
            </a: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90" name="Shape 29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71638" indent="-271638">
              <a:buSzPct val="75000"/>
              <a:buChar char="•"/>
              <a:defRPr b="1"/>
            </a:pPr>
            <a:r>
              <a:t>The Map object holds key-value pairs</a:t>
            </a:r>
          </a:p>
          <a:p>
            <a:pPr marL="271638" indent="-271638">
              <a:buSzPct val="75000"/>
              <a:buChar char="•"/>
            </a:pPr>
            <a:r>
              <a:t>A map is similar to a set except it has a key and a value instead of just values</a:t>
            </a:r>
          </a:p>
          <a:p>
            <a:pPr marL="271638" indent="-271638">
              <a:buSzPct val="75000"/>
              <a:buChar char="•"/>
            </a:pPr>
            <a:r>
              <a:t>The keys and the values can be anything</a:t>
            </a:r>
          </a:p>
          <a:p>
            <a:pPr marL="271638" indent="-271638">
              <a:buSzPct val="75000"/>
              <a:buChar char="•"/>
            </a:pPr>
            <a:r>
              <a:t>One benefit to using a map over an object is that you can use a for of loop</a:t>
            </a:r>
          </a:p>
          <a:p>
            <a:pPr marL="271638" indent="-271638">
              <a:buSzPct val="75000"/>
              <a:buChar char="•"/>
              <a:defRPr b="1"/>
            </a:pPr>
            <a:r>
              <a:t>The set method adds or updates an element with a specified key and value to the map</a:t>
            </a:r>
          </a:p>
          <a:p>
            <a:pPr marL="271638" indent="-271638">
              <a:buSzPct val="75000"/>
              <a:buChar char="•"/>
              <a:defRPr b="1"/>
            </a:pPr>
            <a:r>
              <a:t>The has method checks if the map contains a key</a:t>
            </a:r>
          </a:p>
          <a:p>
            <a:pPr marL="271638" indent="-271638">
              <a:buSzPct val="75000"/>
              <a:buChar char="•"/>
              <a:defRPr b="1"/>
            </a:pPr>
            <a:r>
              <a:t>The get method returns an element from a map</a:t>
            </a:r>
          </a:p>
          <a:p>
            <a:pPr marL="271638" indent="-271638">
              <a:buSzPct val="75000"/>
              <a:buChar char="•"/>
              <a:defRPr b="1"/>
            </a:pPr>
            <a:r>
              <a:t>The delete method removes a key-value pair from the map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5" name="Shape 14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71638" indent="-271638">
              <a:buSzPct val="75000"/>
              <a:buChar char="•"/>
            </a:pPr>
            <a:r>
              <a:t>To understand let and const, you must first understand var</a:t>
            </a:r>
          </a:p>
          <a:p>
            <a:pPr marL="271638" indent="-271638">
              <a:buSzPct val="75000"/>
              <a:buChar char="•"/>
              <a:defRPr b="1"/>
            </a:pPr>
            <a:r>
              <a:t>Var variables are function scoped</a:t>
            </a:r>
          </a:p>
          <a:p>
            <a:pPr marL="271638" indent="-271638">
              <a:buSzPct val="75000"/>
              <a:buChar char="•"/>
              <a:defRPr b="1"/>
            </a:pPr>
            <a:r>
              <a:t>Var variables can be updated or redefined</a:t>
            </a:r>
          </a:p>
          <a:p>
            <a:pPr marL="271638" indent="-271638">
              <a:buSzPct val="75000"/>
              <a:buChar char="•"/>
            </a:pPr>
            <a:r>
              <a:t>In the function saySomething(), we have a var variable called intro</a:t>
            </a:r>
          </a:p>
          <a:p>
            <a:pPr marL="271638" indent="-271638">
              <a:buSzPct val="75000"/>
              <a:buChar char="•"/>
            </a:pPr>
            <a:r>
              <a:t>If we try console.log() intro outside of the function, it will say intro is not defined</a:t>
            </a:r>
          </a:p>
          <a:p>
            <a:pPr marL="271638" indent="-271638">
              <a:buSzPct val="75000"/>
              <a:buChar char="•"/>
            </a:pPr>
            <a:r>
              <a:t>Since var is function scoped, it stays inside the function</a:t>
            </a:r>
          </a:p>
          <a:p>
            <a:pPr marL="271638" indent="-271638">
              <a:buSzPct val="75000"/>
              <a:buChar char="•"/>
            </a:pPr>
            <a:r>
              <a:t>In the next example, the var variable called score can be updated</a:t>
            </a:r>
          </a:p>
          <a:p>
            <a:pPr marL="271638" indent="-271638">
              <a:buSzPct val="75000"/>
              <a:buChar char="•"/>
            </a:pPr>
            <a:r>
              <a:t>However, in the next example we can declare a var variable with the same name without causing an error</a:t>
            </a:r>
          </a:p>
          <a:p>
            <a:pPr marL="271638" indent="-271638">
              <a:buSzPct val="75000"/>
              <a:buChar char="•"/>
            </a:pPr>
            <a:r>
              <a:t>This can cause bugs if you accidentally declare the same variable twice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2" name="Shape 15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71638" indent="-271638">
              <a:buSzPct val="75000"/>
              <a:buChar char="•"/>
            </a:pPr>
            <a:r>
              <a:t>Let and const are different from var because they are block scoped</a:t>
            </a:r>
          </a:p>
          <a:p>
            <a:pPr marL="271638" indent="-271638">
              <a:buSzPct val="75000"/>
              <a:buChar char="•"/>
            </a:pPr>
            <a:r>
              <a:t>In the ES5 example, we have an if statement with a var variable called age</a:t>
            </a:r>
          </a:p>
          <a:p>
            <a:pPr marL="271638" indent="-271638">
              <a:buSzPct val="75000"/>
              <a:buChar char="•"/>
            </a:pPr>
            <a:r>
              <a:t>If we console.log() age outside of that if statement, it will give us 28</a:t>
            </a:r>
          </a:p>
          <a:p>
            <a:pPr marL="271638" indent="-271638">
              <a:buSzPct val="75000"/>
              <a:buChar char="•"/>
            </a:pPr>
            <a:r>
              <a:t>Since the if statement is not a function, the age variable leaks out into the global scope</a:t>
            </a:r>
          </a:p>
          <a:p>
            <a:pPr marL="271638" indent="-271638">
              <a:buSzPct val="75000"/>
              <a:buChar char="•"/>
            </a:pPr>
            <a:r>
              <a:t>In the ES6 example, we have changed the var variable to a let variable</a:t>
            </a:r>
          </a:p>
          <a:p>
            <a:pPr marL="271638" indent="-271638">
              <a:buSzPct val="75000"/>
              <a:buChar char="•"/>
            </a:pPr>
            <a:r>
              <a:t>If we try to console.log() age outside of the if statement, it will say age is not defined</a:t>
            </a:r>
          </a:p>
          <a:p>
            <a:pPr marL="271638" indent="-271638">
              <a:buSzPct val="75000"/>
              <a:buChar char="•"/>
            </a:pPr>
            <a:r>
              <a:t>Since let is block scoped, it stays inside the if statement</a:t>
            </a:r>
          </a:p>
          <a:p>
            <a:pPr marL="271638" indent="-271638">
              <a:buSzPct val="75000"/>
              <a:buChar char="•"/>
            </a:pPr>
            <a:r>
              <a:t>Blocks are basically anything inside curly brackets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9" name="Shape 15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71638" indent="-271638">
              <a:buSzPct val="75000"/>
              <a:buChar char="•"/>
              <a:defRPr b="1"/>
            </a:pPr>
            <a:r>
              <a:t>Let variables can be updated but not redefined in the same scope</a:t>
            </a:r>
          </a:p>
          <a:p>
            <a:pPr marL="271638" indent="-271638">
              <a:buSzPct val="75000"/>
              <a:buChar char="•"/>
            </a:pPr>
            <a:r>
              <a:t>Const is short for constant</a:t>
            </a:r>
          </a:p>
          <a:p>
            <a:pPr marL="271638" indent="-271638">
              <a:buSzPct val="75000"/>
              <a:buChar char="•"/>
              <a:defRPr b="1"/>
            </a:pPr>
            <a:r>
              <a:t>Const variables cannot be updated or redefined</a:t>
            </a:r>
          </a:p>
          <a:p>
            <a:pPr marL="271638" indent="-271638">
              <a:buSzPct val="75000"/>
              <a:buChar char="•"/>
            </a:pPr>
            <a:r>
              <a:t>In the example we have a const variable called firstName and a let variable called currentCity </a:t>
            </a:r>
          </a:p>
          <a:p>
            <a:pPr marL="271638" indent="-271638">
              <a:buSzPct val="75000"/>
              <a:buChar char="•"/>
            </a:pPr>
            <a:r>
              <a:t>The variable declared with let can be updated</a:t>
            </a:r>
          </a:p>
          <a:p>
            <a:pPr marL="271638" indent="-271638">
              <a:buSzPct val="75000"/>
              <a:buChar char="•"/>
            </a:pPr>
            <a:r>
              <a:t>But if you tried to re-declare the let variable, the console would give an error saying it has already been declared</a:t>
            </a:r>
          </a:p>
          <a:p>
            <a:pPr marL="271638" indent="-271638">
              <a:buSzPct val="75000"/>
              <a:buChar char="•"/>
            </a:pPr>
            <a:r>
              <a:t>The variable declared with const can NOT be updated</a:t>
            </a:r>
          </a:p>
          <a:p>
            <a:pPr marL="271638" indent="-271638">
              <a:buSzPct val="75000"/>
              <a:buChar char="•"/>
            </a:pPr>
            <a:r>
              <a:t>It will give you an error saying assignment to a constant variable</a:t>
            </a:r>
          </a:p>
          <a:p>
            <a:pPr marL="271638" indent="-271638">
              <a:buSzPct val="75000"/>
              <a:buChar char="•"/>
              <a:defRPr b="1"/>
            </a:pPr>
            <a:r>
              <a:t>However, properties of an object declared with const can change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6" name="Shape 16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71638" indent="-271638">
              <a:buSzPct val="75000"/>
              <a:buChar char="•"/>
            </a:pPr>
            <a:r>
              <a:t>Template strings are a new way of creating strings in JavaScript</a:t>
            </a:r>
          </a:p>
          <a:p>
            <a:pPr marL="271638" indent="-271638">
              <a:buSzPct val="75000"/>
              <a:buChar char="•"/>
            </a:pPr>
            <a:r>
              <a:t>In the ES5 example, creating a string is complicated and hard to read</a:t>
            </a:r>
          </a:p>
          <a:p>
            <a:pPr marL="271638" indent="-271638">
              <a:buSzPct val="75000"/>
              <a:buChar char="•"/>
              <a:defRPr b="1"/>
            </a:pPr>
            <a:r>
              <a:t>Template strings are created by using back ticks</a:t>
            </a:r>
          </a:p>
          <a:p>
            <a:pPr marL="271638" indent="-271638">
              <a:buSzPct val="75000"/>
              <a:buChar char="•"/>
              <a:defRPr b="1"/>
            </a:pPr>
            <a:r>
              <a:t>The ${ } syntax is used to interpolate the variables</a:t>
            </a:r>
          </a:p>
          <a:p>
            <a:pPr marL="271638" indent="-271638">
              <a:buSzPct val="75000"/>
              <a:buChar char="•"/>
            </a:pPr>
            <a:r>
              <a:t>You can add a variable, run a function, run any JavaScript, or add more template strings inside the curly brackets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2" name="Shape 17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71638" indent="-271638">
              <a:buSzPct val="75000"/>
              <a:buChar char="•"/>
            </a:pPr>
            <a:r>
              <a:t>Another great use for template strings is creating HTML in JavaScript</a:t>
            </a:r>
          </a:p>
          <a:p>
            <a:pPr marL="271638" indent="-271638">
              <a:buSzPct val="75000"/>
              <a:buChar char="•"/>
            </a:pPr>
            <a:r>
              <a:t>Previously, to create a multi-line string you would have to escape the new lines</a:t>
            </a:r>
          </a:p>
          <a:p>
            <a:pPr marL="271638" indent="-271638">
              <a:buSzPct val="75000"/>
              <a:buChar char="•"/>
            </a:pPr>
            <a:r>
              <a:t>Now you can just use a template string</a:t>
            </a:r>
          </a:p>
          <a:p>
            <a:pPr marL="271638" indent="-271638">
              <a:buSzPct val="75000"/>
              <a:buChar char="•"/>
            </a:pPr>
            <a:r>
              <a:t>The spaces ARE included in the string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8" name="Shape 17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71638" indent="-271638">
              <a:buSzPct val="75000"/>
              <a:buChar char="•"/>
            </a:pPr>
            <a:r>
              <a:t>Arrow functions have a shorter syntax than function expressions</a:t>
            </a:r>
          </a:p>
          <a:p>
            <a:pPr marL="271638" indent="-271638">
              <a:buSzPct val="75000"/>
              <a:buChar char="•"/>
              <a:defRPr b="1"/>
            </a:pPr>
            <a:r>
              <a:t>Arrow functions are always anonymous functions</a:t>
            </a:r>
          </a:p>
          <a:p>
            <a:pPr marL="271638" indent="-271638">
              <a:buSzPct val="75000"/>
              <a:buChar char="•"/>
            </a:pPr>
            <a:r>
              <a:t>An anonymous function is a function that is declared without a name</a:t>
            </a:r>
          </a:p>
          <a:p>
            <a:pPr marL="271638" indent="-271638">
              <a:buSzPct val="75000"/>
              <a:buChar char="•"/>
            </a:pPr>
            <a:r>
              <a:t>In the example, we have an array of numbers</a:t>
            </a:r>
          </a:p>
          <a:p>
            <a:pPr marL="271638" indent="-271638">
              <a:buSzPct val="75000"/>
              <a:buChar char="•"/>
            </a:pPr>
            <a:r>
              <a:t>We are going to perform a map function on that array where we add one to each item in the array</a:t>
            </a:r>
          </a:p>
          <a:p>
            <a:pPr marL="271638" indent="-271638">
              <a:buSzPct val="75000"/>
              <a:buChar char="•"/>
            </a:pPr>
            <a:r>
              <a:t>The map method returns an array after doing something to every item in the original array</a:t>
            </a:r>
          </a:p>
          <a:p>
            <a:pPr marL="271638" indent="-271638">
              <a:buSzPct val="75000"/>
              <a:buChar char="•"/>
            </a:pPr>
            <a:r>
              <a:t>To change the regular function to an arrow function:</a:t>
            </a:r>
          </a:p>
          <a:p>
            <a:pPr marL="271638" indent="-271638">
              <a:buSzPct val="75000"/>
              <a:buChar char="•"/>
              <a:defRPr b="1"/>
            </a:pPr>
            <a:r>
              <a:t>Delete the function keyword and add a fat arrow =&gt;</a:t>
            </a:r>
          </a:p>
          <a:p>
            <a:pPr marL="271638" indent="-271638">
              <a:buSzPct val="75000"/>
              <a:buChar char="•"/>
            </a:pPr>
            <a:r>
              <a:t>In this example, there is only one parameter so we can take out the parenthesis</a:t>
            </a:r>
          </a:p>
          <a:p>
            <a:pPr marL="271638" indent="-271638">
              <a:buSzPct val="75000"/>
              <a:buChar char="•"/>
            </a:pPr>
            <a:r>
              <a:t>If there is no parameter, you must pass empty parenthesis</a:t>
            </a:r>
          </a:p>
          <a:p>
            <a:pPr marL="271638" indent="-271638">
              <a:buSzPct val="75000"/>
              <a:buChar char="•"/>
            </a:pPr>
            <a:r>
              <a:t>If there are multiple parameters, you must use parenthesis</a:t>
            </a:r>
          </a:p>
          <a:p>
            <a:pPr marL="271638" indent="-271638">
              <a:buSzPct val="75000"/>
              <a:buChar char="•"/>
            </a:pPr>
            <a:r>
              <a:t>If there is only a return value, you can use an implicit return</a:t>
            </a:r>
          </a:p>
          <a:p>
            <a:pPr marL="271638" indent="-271638">
              <a:buSzPct val="75000"/>
              <a:buChar char="•"/>
              <a:defRPr b="1"/>
            </a:pPr>
            <a:r>
              <a:t>You can remove the return keyword and { } to create an implicit return on one line</a:t>
            </a:r>
          </a:p>
          <a:p>
            <a:pPr marL="271638" indent="-271638">
              <a:buSzPct val="75000"/>
              <a:buChar char="•"/>
            </a:pPr>
            <a:r>
              <a:t>These function expressions return the same array [2, 3, 4]</a:t>
            </a:r>
          </a:p>
          <a:p>
            <a:pPr marL="271638" indent="-271638">
              <a:buSzPct val="75000"/>
              <a:buChar char="•"/>
            </a:pPr>
            <a:r>
              <a:t>Arrow functions are more concise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4" name="Shape 18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71638" indent="-271638">
              <a:buSzPct val="75000"/>
              <a:buChar char="•"/>
              <a:defRPr b="1"/>
            </a:pPr>
            <a:r>
              <a:t>An arrow function does not change the value of this</a:t>
            </a:r>
          </a:p>
          <a:p>
            <a:pPr marL="271638" indent="-271638">
              <a:buSzPct val="75000"/>
              <a:buChar char="•"/>
            </a:pPr>
            <a:r>
              <a:rPr b="1"/>
              <a:t>This</a:t>
            </a:r>
            <a:r>
              <a:t> is whatever is to the left of addEventListener</a:t>
            </a:r>
          </a:p>
          <a:p>
            <a:pPr marL="271638" indent="-271638">
              <a:buSzPct val="75000"/>
              <a:buChar char="•"/>
            </a:pPr>
            <a:r>
              <a:t>If you console.log() </a:t>
            </a:r>
            <a:r>
              <a:rPr i="1"/>
              <a:t>this</a:t>
            </a:r>
            <a:r>
              <a:t> inside of the addEventListener with the regular function, it will give you the button</a:t>
            </a:r>
          </a:p>
          <a:p>
            <a:pPr marL="271638" indent="-271638">
              <a:buSzPct val="75000"/>
              <a:buChar char="•"/>
            </a:pPr>
            <a:r>
              <a:t>With the arrow function, the value of </a:t>
            </a:r>
            <a:r>
              <a:rPr i="1"/>
              <a:t>this</a:t>
            </a:r>
            <a:r>
              <a:t> is the window because it is inherited from the parent scope</a:t>
            </a:r>
          </a:p>
          <a:p>
            <a:pPr marL="271638" indent="-271638">
              <a:buSzPct val="75000"/>
              <a:buChar char="•"/>
              <a:defRPr b="1"/>
            </a:pPr>
            <a:r>
              <a:t>Arrow functions inherit the value of this from the parent scope</a:t>
            </a:r>
          </a:p>
          <a:p>
            <a:pPr marL="271638" indent="-271638">
              <a:buSzPct val="75000"/>
              <a:buChar char="•"/>
              <a:defRPr b="1"/>
            </a:pPr>
            <a:r>
              <a:t>In the example, the parent scope is the window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Title &amp; Subtitle">
    <p:bg>
      <p:bgPr>
        <a:gradFill flip="none" rotWithShape="1">
          <a:gsLst>
            <a:gs pos="0">
              <a:srgbClr val="99C9E4"/>
            </a:gs>
            <a:gs pos="100000">
              <a:srgbClr val="99A5E5"/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>
            <p:ph type="title"/>
          </p:nvPr>
        </p:nvSpPr>
        <p:spPr>
          <a:xfrm>
            <a:off x="2408104" y="1154304"/>
            <a:ext cx="7350392" cy="2319298"/>
          </a:xfrm>
          <a:prstGeom prst="rect">
            <a:avLst/>
          </a:prstGeom>
        </p:spPr>
        <p:txBody>
          <a:bodyPr anchor="b"/>
          <a:lstStyle>
            <a:lvl1pPr>
              <a:defRPr>
                <a:latin typeface="Avenir Heavy"/>
                <a:ea typeface="Avenir Heavy"/>
                <a:cs typeface="Avenir Heavy"/>
                <a:sym typeface="Avenir Heavy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2" name="Shape 12"/>
          <p:cNvSpPr/>
          <p:nvPr>
            <p:ph type="body" sz="quarter" idx="1"/>
          </p:nvPr>
        </p:nvSpPr>
        <p:spPr>
          <a:xfrm>
            <a:off x="2408104" y="3536044"/>
            <a:ext cx="7350392" cy="793915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200">
                <a:latin typeface="Avenir Medium"/>
                <a:ea typeface="Avenir Medium"/>
                <a:cs typeface="Avenir Medium"/>
                <a:sym typeface="Avenir Medium"/>
              </a:defRPr>
            </a:lvl1pPr>
            <a:lvl2pPr marL="0" indent="228600" algn="ctr">
              <a:spcBef>
                <a:spcPts val="0"/>
              </a:spcBef>
              <a:buSzTx/>
              <a:buNone/>
              <a:defRPr sz="2200">
                <a:latin typeface="Avenir Medium"/>
                <a:ea typeface="Avenir Medium"/>
                <a:cs typeface="Avenir Medium"/>
                <a:sym typeface="Avenir Medium"/>
              </a:defRPr>
            </a:lvl2pPr>
            <a:lvl3pPr marL="0" indent="457200" algn="ctr">
              <a:spcBef>
                <a:spcPts val="0"/>
              </a:spcBef>
              <a:buSzTx/>
              <a:buNone/>
              <a:defRPr sz="2200">
                <a:latin typeface="Avenir Medium"/>
                <a:ea typeface="Avenir Medium"/>
                <a:cs typeface="Avenir Medium"/>
                <a:sym typeface="Avenir Medium"/>
              </a:defRPr>
            </a:lvl3pPr>
            <a:lvl4pPr marL="0" indent="685800" algn="ctr">
              <a:spcBef>
                <a:spcPts val="0"/>
              </a:spcBef>
              <a:buSzTx/>
              <a:buNone/>
              <a:defRPr sz="2200">
                <a:latin typeface="Avenir Medium"/>
                <a:ea typeface="Avenir Medium"/>
                <a:cs typeface="Avenir Medium"/>
                <a:sym typeface="Avenir Medium"/>
              </a:defRPr>
            </a:lvl4pPr>
            <a:lvl5pPr marL="0" indent="914400" algn="ctr">
              <a:spcBef>
                <a:spcPts val="0"/>
              </a:spcBef>
              <a:buSzTx/>
              <a:buNone/>
              <a:defRPr sz="2200">
                <a:latin typeface="Avenir Medium"/>
                <a:ea typeface="Avenir Medium"/>
                <a:cs typeface="Avenir Medium"/>
                <a:sym typeface="Avenir Medium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hape 1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>
            <p:ph type="body" sz="quarter" idx="13"/>
          </p:nvPr>
        </p:nvSpPr>
        <p:spPr>
          <a:xfrm>
            <a:off x="2408104" y="4472683"/>
            <a:ext cx="7350392" cy="33020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1600"/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Shape 94"/>
          <p:cNvSpPr/>
          <p:nvPr>
            <p:ph type="body" sz="quarter" idx="14"/>
          </p:nvPr>
        </p:nvSpPr>
        <p:spPr>
          <a:xfrm>
            <a:off x="2408104" y="3000372"/>
            <a:ext cx="7350392" cy="4826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600"/>
            </a:lvl1pPr>
          </a:lstStyle>
          <a:p>
            <a:pPr/>
            <a:r>
              <a:t>“Type a quote here.” </a:t>
            </a:r>
          </a:p>
        </p:txBody>
      </p:sp>
      <p:sp>
        <p:nvSpPr>
          <p:cNvPr id="95" name="Shape 9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>
            <p:ph type="pic" idx="13"/>
          </p:nvPr>
        </p:nvSpPr>
        <p:spPr>
          <a:xfrm>
            <a:off x="1516067" y="3575"/>
            <a:ext cx="9134467" cy="685085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hape 10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>
            <p:ph type="pic" sz="half" idx="13"/>
          </p:nvPr>
        </p:nvSpPr>
        <p:spPr>
          <a:xfrm>
            <a:off x="2644494" y="449594"/>
            <a:ext cx="6868692" cy="4156896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Shape 21"/>
          <p:cNvSpPr/>
          <p:nvPr>
            <p:ph type="title"/>
          </p:nvPr>
        </p:nvSpPr>
        <p:spPr>
          <a:xfrm>
            <a:off x="2408104" y="4722454"/>
            <a:ext cx="7350392" cy="999083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22" name="Shape 22"/>
          <p:cNvSpPr/>
          <p:nvPr>
            <p:ph type="body" sz="quarter" idx="1"/>
          </p:nvPr>
        </p:nvSpPr>
        <p:spPr>
          <a:xfrm>
            <a:off x="2408104" y="5757218"/>
            <a:ext cx="7350392" cy="793914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200"/>
            </a:lvl1pPr>
            <a:lvl2pPr marL="0" indent="228600" algn="ctr">
              <a:spcBef>
                <a:spcPts val="0"/>
              </a:spcBef>
              <a:buSzTx/>
              <a:buNone/>
              <a:defRPr sz="2200"/>
            </a:lvl2pPr>
            <a:lvl3pPr marL="0" indent="457200" algn="ctr">
              <a:spcBef>
                <a:spcPts val="0"/>
              </a:spcBef>
              <a:buSzTx/>
              <a:buNone/>
              <a:defRPr sz="2200"/>
            </a:lvl3pPr>
            <a:lvl4pPr marL="0" indent="685800" algn="ctr">
              <a:spcBef>
                <a:spcPts val="0"/>
              </a:spcBef>
              <a:buSzTx/>
              <a:buNone/>
              <a:defRPr sz="2200"/>
            </a:lvl4pPr>
            <a:lvl5pPr marL="0" indent="914400" algn="ctr">
              <a:spcBef>
                <a:spcPts val="0"/>
              </a:spcBef>
              <a:buSzTx/>
              <a:buNone/>
              <a:defRPr sz="2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hape 23"/>
          <p:cNvSpPr/>
          <p:nvPr>
            <p:ph type="sldNum" sz="quarter" idx="2"/>
          </p:nvPr>
        </p:nvSpPr>
        <p:spPr>
          <a:xfrm>
            <a:off x="5952073" y="6497609"/>
            <a:ext cx="253533" cy="249164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/>
          <p:nvPr>
            <p:ph type="title"/>
          </p:nvPr>
        </p:nvSpPr>
        <p:spPr>
          <a:xfrm>
            <a:off x="2408104" y="2269351"/>
            <a:ext cx="7350392" cy="2319298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hape 3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Vertical">
    <p:bg>
      <p:bgPr>
        <a:gradFill flip="none" rotWithShape="1">
          <a:gsLst>
            <a:gs pos="0">
              <a:srgbClr val="99C9E4"/>
            </a:gs>
            <a:gs pos="100000">
              <a:srgbClr val="99A5E5"/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/>
          <p:nvPr>
            <p:ph type="pic" sz="half" idx="13"/>
          </p:nvPr>
        </p:nvSpPr>
        <p:spPr>
          <a:xfrm>
            <a:off x="6234946" y="449594"/>
            <a:ext cx="3746559" cy="578040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Shape 39"/>
          <p:cNvSpPr/>
          <p:nvPr>
            <p:ph type="title"/>
          </p:nvPr>
        </p:nvSpPr>
        <p:spPr>
          <a:xfrm>
            <a:off x="2185095" y="449594"/>
            <a:ext cx="3746559" cy="2800999"/>
          </a:xfrm>
          <a:prstGeom prst="rect">
            <a:avLst/>
          </a:prstGeom>
        </p:spPr>
        <p:txBody>
          <a:bodyPr anchor="b"/>
          <a:lstStyle>
            <a:lvl1pPr>
              <a:defRPr sz="4200">
                <a:latin typeface="Avenir Heavy"/>
                <a:ea typeface="Avenir Heavy"/>
                <a:cs typeface="Avenir Heavy"/>
                <a:sym typeface="Avenir Heavy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40" name="Shape 40"/>
          <p:cNvSpPr/>
          <p:nvPr>
            <p:ph type="body" sz="quarter" idx="1"/>
          </p:nvPr>
        </p:nvSpPr>
        <p:spPr>
          <a:xfrm>
            <a:off x="2185095" y="3348716"/>
            <a:ext cx="3746559" cy="2881283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200">
                <a:latin typeface="Avenir Medium"/>
                <a:ea typeface="Avenir Medium"/>
                <a:cs typeface="Avenir Medium"/>
                <a:sym typeface="Avenir Medium"/>
              </a:defRPr>
            </a:lvl1pPr>
            <a:lvl2pPr marL="0" indent="228600" algn="ctr">
              <a:spcBef>
                <a:spcPts val="0"/>
              </a:spcBef>
              <a:buSzTx/>
              <a:buNone/>
              <a:defRPr sz="2200">
                <a:latin typeface="Avenir Medium"/>
                <a:ea typeface="Avenir Medium"/>
                <a:cs typeface="Avenir Medium"/>
                <a:sym typeface="Avenir Medium"/>
              </a:defRPr>
            </a:lvl2pPr>
            <a:lvl3pPr marL="0" indent="457200" algn="ctr">
              <a:spcBef>
                <a:spcPts val="0"/>
              </a:spcBef>
              <a:buSzTx/>
              <a:buNone/>
              <a:defRPr sz="2200">
                <a:latin typeface="Avenir Medium"/>
                <a:ea typeface="Avenir Medium"/>
                <a:cs typeface="Avenir Medium"/>
                <a:sym typeface="Avenir Medium"/>
              </a:defRPr>
            </a:lvl3pPr>
            <a:lvl4pPr marL="0" indent="685800" algn="ctr">
              <a:spcBef>
                <a:spcPts val="0"/>
              </a:spcBef>
              <a:buSzTx/>
              <a:buNone/>
              <a:defRPr sz="2200">
                <a:latin typeface="Avenir Medium"/>
                <a:ea typeface="Avenir Medium"/>
                <a:cs typeface="Avenir Medium"/>
                <a:sym typeface="Avenir Medium"/>
              </a:defRPr>
            </a:lvl4pPr>
            <a:lvl5pPr marL="0" indent="914400" algn="ctr">
              <a:spcBef>
                <a:spcPts val="0"/>
              </a:spcBef>
              <a:buSzTx/>
              <a:buNone/>
              <a:defRPr sz="2200">
                <a:latin typeface="Avenir Medium"/>
                <a:ea typeface="Avenir Medium"/>
                <a:cs typeface="Avenir Medium"/>
                <a:sym typeface="Avenir Medium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hape 4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hape 4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bg>
      <p:bgPr>
        <a:gradFill flip="none" rotWithShape="1">
          <a:gsLst>
            <a:gs pos="0">
              <a:srgbClr val="99C9E4"/>
            </a:gs>
            <a:gs pos="100000">
              <a:srgbClr val="99A5E5"/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Avenir Heavy"/>
                <a:ea typeface="Avenir Heavy"/>
                <a:cs typeface="Avenir Heavy"/>
                <a:sym typeface="Avenir Heavy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57" name="Shape 5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Avenir Medium"/>
                <a:ea typeface="Avenir Medium"/>
                <a:cs typeface="Avenir Medium"/>
                <a:sym typeface="Avenir Medium"/>
              </a:defRPr>
            </a:lvl1pPr>
            <a:lvl2pPr>
              <a:defRPr>
                <a:latin typeface="Avenir Medium"/>
                <a:ea typeface="Avenir Medium"/>
                <a:cs typeface="Avenir Medium"/>
                <a:sym typeface="Avenir Medium"/>
              </a:defRPr>
            </a:lvl2pPr>
            <a:lvl3pPr>
              <a:defRPr>
                <a:latin typeface="Avenir Medium"/>
                <a:ea typeface="Avenir Medium"/>
                <a:cs typeface="Avenir Medium"/>
                <a:sym typeface="Avenir Medium"/>
              </a:defRPr>
            </a:lvl3pPr>
            <a:lvl4pPr>
              <a:defRPr>
                <a:latin typeface="Avenir Medium"/>
                <a:ea typeface="Avenir Medium"/>
                <a:cs typeface="Avenir Medium"/>
                <a:sym typeface="Avenir Medium"/>
              </a:defRPr>
            </a:lvl4pPr>
            <a:lvl5pPr>
              <a:defRPr>
                <a:latin typeface="Avenir Medium"/>
                <a:ea typeface="Avenir Medium"/>
                <a:cs typeface="Avenir Medium"/>
                <a:sym typeface="Avenir Medium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hape 5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bg>
      <p:bgPr>
        <a:gradFill flip="none" rotWithShape="1">
          <a:gsLst>
            <a:gs pos="0">
              <a:srgbClr val="99C9E4"/>
            </a:gs>
            <a:gs pos="100000">
              <a:srgbClr val="99A5E5"/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>
            <p:ph type="pic" sz="quarter" idx="13"/>
          </p:nvPr>
        </p:nvSpPr>
        <p:spPr>
          <a:xfrm>
            <a:off x="6234946" y="1832252"/>
            <a:ext cx="3746559" cy="441558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Shape 6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Avenir Heavy"/>
                <a:ea typeface="Avenir Heavy"/>
                <a:cs typeface="Avenir Heavy"/>
                <a:sym typeface="Avenir Heavy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67" name="Shape 67"/>
          <p:cNvSpPr/>
          <p:nvPr>
            <p:ph type="body" sz="quarter" idx="1"/>
          </p:nvPr>
        </p:nvSpPr>
        <p:spPr>
          <a:xfrm>
            <a:off x="2185095" y="1832252"/>
            <a:ext cx="3746559" cy="4415587"/>
          </a:xfrm>
          <a:prstGeom prst="rect">
            <a:avLst/>
          </a:prstGeom>
        </p:spPr>
        <p:txBody>
          <a:bodyPr/>
          <a:lstStyle>
            <a:lvl1pPr marL="220435" indent="-220435">
              <a:spcBef>
                <a:spcPts val="2200"/>
              </a:spcBef>
              <a:defRPr sz="1800">
                <a:latin typeface="Avenir Medium"/>
                <a:ea typeface="Avenir Medium"/>
                <a:cs typeface="Avenir Medium"/>
                <a:sym typeface="Avenir Medium"/>
              </a:defRPr>
            </a:lvl1pPr>
            <a:lvl2pPr marL="563335" indent="-220435">
              <a:spcBef>
                <a:spcPts val="2200"/>
              </a:spcBef>
              <a:defRPr sz="1800">
                <a:latin typeface="Avenir Medium"/>
                <a:ea typeface="Avenir Medium"/>
                <a:cs typeface="Avenir Medium"/>
                <a:sym typeface="Avenir Medium"/>
              </a:defRPr>
            </a:lvl2pPr>
            <a:lvl3pPr marL="906235" indent="-220435">
              <a:spcBef>
                <a:spcPts val="2200"/>
              </a:spcBef>
              <a:defRPr sz="1800">
                <a:latin typeface="Avenir Medium"/>
                <a:ea typeface="Avenir Medium"/>
                <a:cs typeface="Avenir Medium"/>
                <a:sym typeface="Avenir Medium"/>
              </a:defRPr>
            </a:lvl3pPr>
            <a:lvl4pPr marL="1249135" indent="-220435">
              <a:spcBef>
                <a:spcPts val="2200"/>
              </a:spcBef>
              <a:defRPr sz="1800">
                <a:latin typeface="Avenir Medium"/>
                <a:ea typeface="Avenir Medium"/>
                <a:cs typeface="Avenir Medium"/>
                <a:sym typeface="Avenir Medium"/>
              </a:defRPr>
            </a:lvl4pPr>
            <a:lvl5pPr marL="1592035" indent="-220435">
              <a:spcBef>
                <a:spcPts val="2200"/>
              </a:spcBef>
              <a:defRPr sz="1800">
                <a:latin typeface="Avenir Medium"/>
                <a:ea typeface="Avenir Medium"/>
                <a:cs typeface="Avenir Medium"/>
                <a:sym typeface="Avenir Medium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hape 6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/>
          <p:nvPr>
            <p:ph type="body" idx="1"/>
          </p:nvPr>
        </p:nvSpPr>
        <p:spPr>
          <a:xfrm>
            <a:off x="2185095" y="895613"/>
            <a:ext cx="7796410" cy="5066774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hape 7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>
            <p:ph type="pic" sz="quarter" idx="13"/>
          </p:nvPr>
        </p:nvSpPr>
        <p:spPr>
          <a:xfrm>
            <a:off x="6234946" y="3580646"/>
            <a:ext cx="3746559" cy="2649353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Shape 84"/>
          <p:cNvSpPr/>
          <p:nvPr>
            <p:ph type="pic" sz="quarter" idx="14"/>
          </p:nvPr>
        </p:nvSpPr>
        <p:spPr>
          <a:xfrm>
            <a:off x="6239314" y="628001"/>
            <a:ext cx="3746559" cy="2649353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Shape 85"/>
          <p:cNvSpPr/>
          <p:nvPr>
            <p:ph type="pic" sz="half" idx="15"/>
          </p:nvPr>
        </p:nvSpPr>
        <p:spPr>
          <a:xfrm>
            <a:off x="2185095" y="628001"/>
            <a:ext cx="3746559" cy="560199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hape 8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title"/>
          </p:nvPr>
        </p:nvSpPr>
        <p:spPr>
          <a:xfrm>
            <a:off x="2185095" y="315788"/>
            <a:ext cx="7796410" cy="151646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681" tIns="35681" rIns="35681" bIns="35681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Shape 3"/>
          <p:cNvSpPr/>
          <p:nvPr>
            <p:ph type="body" idx="1"/>
          </p:nvPr>
        </p:nvSpPr>
        <p:spPr>
          <a:xfrm>
            <a:off x="2185095" y="1832252"/>
            <a:ext cx="7796410" cy="441558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681" tIns="35681" rIns="35681" bIns="35681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/>
          <p:nvPr>
            <p:ph type="sldNum" sz="quarter" idx="2"/>
          </p:nvPr>
        </p:nvSpPr>
        <p:spPr>
          <a:xfrm>
            <a:off x="5952073" y="6502069"/>
            <a:ext cx="253533" cy="249164"/>
          </a:xfrm>
          <a:prstGeom prst="rect">
            <a:avLst/>
          </a:prstGeom>
          <a:ln w="3175">
            <a:miter lim="400000"/>
          </a:ln>
        </p:spPr>
        <p:txBody>
          <a:bodyPr wrap="none" lIns="35681" tIns="35681" rIns="35681" bIns="35681">
            <a:spAutoFit/>
          </a:bodyPr>
          <a:lstStyle>
            <a:lvl1pPr>
              <a:defRPr sz="12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ctr" defTabSz="41076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41076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41076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41076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41076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41076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41076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41076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41076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296333" marR="0" indent="-296333" algn="l" defTabSz="410765" rtl="0" latinLnBrk="0">
        <a:lnSpc>
          <a:spcPct val="100000"/>
        </a:lnSpc>
        <a:spcBef>
          <a:spcPts val="2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24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740833" marR="0" indent="-296333" algn="l" defTabSz="410765" rtl="0" latinLnBrk="0">
        <a:lnSpc>
          <a:spcPct val="100000"/>
        </a:lnSpc>
        <a:spcBef>
          <a:spcPts val="2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24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185333" marR="0" indent="-296333" algn="l" defTabSz="410765" rtl="0" latinLnBrk="0">
        <a:lnSpc>
          <a:spcPct val="100000"/>
        </a:lnSpc>
        <a:spcBef>
          <a:spcPts val="2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24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1629833" marR="0" indent="-296333" algn="l" defTabSz="410765" rtl="0" latinLnBrk="0">
        <a:lnSpc>
          <a:spcPct val="100000"/>
        </a:lnSpc>
        <a:spcBef>
          <a:spcPts val="2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24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2074333" marR="0" indent="-296333" algn="l" defTabSz="410765" rtl="0" latinLnBrk="0">
        <a:lnSpc>
          <a:spcPct val="100000"/>
        </a:lnSpc>
        <a:spcBef>
          <a:spcPts val="2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24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2518833" marR="0" indent="-296333" algn="l" defTabSz="410765" rtl="0" latinLnBrk="0">
        <a:lnSpc>
          <a:spcPct val="100000"/>
        </a:lnSpc>
        <a:spcBef>
          <a:spcPts val="2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24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2963333" marR="0" indent="-296333" algn="l" defTabSz="410765" rtl="0" latinLnBrk="0">
        <a:lnSpc>
          <a:spcPct val="100000"/>
        </a:lnSpc>
        <a:spcBef>
          <a:spcPts val="2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24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3407833" marR="0" indent="-296333" algn="l" defTabSz="410765" rtl="0" latinLnBrk="0">
        <a:lnSpc>
          <a:spcPct val="100000"/>
        </a:lnSpc>
        <a:spcBef>
          <a:spcPts val="2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24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3852333" marR="0" indent="-296333" algn="l" defTabSz="410765" rtl="0" latinLnBrk="0">
        <a:lnSpc>
          <a:spcPct val="100000"/>
        </a:lnSpc>
        <a:spcBef>
          <a:spcPts val="2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24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41076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41076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41076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41076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41076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41076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41076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41076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41076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Relationship Id="rId4" Type="http://schemas.openxmlformats.org/officeDocument/2006/relationships/image" Target="../media/image15.png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png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png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jpeg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9.png"/><Relationship Id="rId4" Type="http://schemas.openxmlformats.org/officeDocument/2006/relationships/image" Target="../media/image20.png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1.png"/><Relationship Id="rId4" Type="http://schemas.openxmlformats.org/officeDocument/2006/relationships/image" Target="../media/image22.pn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eg"/><Relationship Id="rId4" Type="http://schemas.openxmlformats.org/officeDocument/2006/relationships/image" Target="../media/image3.jpeg"/><Relationship Id="rId5" Type="http://schemas.openxmlformats.org/officeDocument/2006/relationships/image" Target="../media/image4.jpeg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3.png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4.png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5.png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6.png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7.png"/></Relationships>
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8.png"/></Relationships>
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9.png"/></Relationships>
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0.png"/></Relationships>
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1.png"/></Relationships>
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2.pn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jpeg"/></Relationships>

</file>

<file path=ppt/slides/_rels/slide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es6.io/" TargetMode="External"/><Relationship Id="rId3" Type="http://schemas.openxmlformats.org/officeDocument/2006/relationships/hyperlink" Target="https://babeljs.io/docs/en/learn/" TargetMode="External"/><Relationship Id="rId4" Type="http://schemas.openxmlformats.org/officeDocument/2006/relationships/hyperlink" Target="https://learn.co/lessons/introduction-to-es6" TargetMode="External"/><Relationship Id="rId5" Type="http://schemas.openxmlformats.org/officeDocument/2006/relationships/hyperlink" Target="https://ponyfoo.com/articles/tagged/es6-in-depth" TargetMode="External"/><Relationship Id="rId6" Type="http://schemas.openxmlformats.org/officeDocument/2006/relationships/hyperlink" Target="https://www.freecodecamp.org/" TargetMode="External"/><Relationship Id="rId7" Type="http://schemas.openxmlformats.org/officeDocument/2006/relationships/image" Target="../media/image7.jpe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://kangax.github.io/compat-table/es6/" TargetMode="External"/><Relationship Id="rId3" Type="http://schemas.openxmlformats.org/officeDocument/2006/relationships/hyperlink" Target="https://babeljs.io/" TargetMode="External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7.pn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image" Target="../media/image9.pn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>
            <p:ph type="ctrTitle"/>
          </p:nvPr>
        </p:nvSpPr>
        <p:spPr>
          <a:xfrm>
            <a:off x="2408104" y="1625075"/>
            <a:ext cx="7350391" cy="2319299"/>
          </a:xfrm>
          <a:prstGeom prst="rect">
            <a:avLst/>
          </a:prstGeom>
        </p:spPr>
        <p:txBody>
          <a:bodyPr/>
          <a:lstStyle/>
          <a:p>
            <a:pPr/>
            <a:r>
              <a:t>Introduction to ES6</a:t>
            </a:r>
          </a:p>
        </p:txBody>
      </p:sp>
      <p:sp>
        <p:nvSpPr>
          <p:cNvPr id="120" name="Shape 120"/>
          <p:cNvSpPr/>
          <p:nvPr>
            <p:ph type="subTitle" sz="quarter" idx="1"/>
          </p:nvPr>
        </p:nvSpPr>
        <p:spPr>
          <a:xfrm>
            <a:off x="2408104" y="4006816"/>
            <a:ext cx="7350391" cy="793914"/>
          </a:xfrm>
          <a:prstGeom prst="rect">
            <a:avLst/>
          </a:prstGeom>
        </p:spPr>
        <p:txBody>
          <a:bodyPr/>
          <a:lstStyle/>
          <a:p>
            <a:pPr/>
            <a:r>
              <a:t>Asheville JavaScript Meetup</a:t>
            </a:r>
          </a:p>
        </p:txBody>
      </p:sp>
      <p:pic>
        <p:nvPicPr>
          <p:cNvPr id="121" name="16407404782_8b9c57eab3_n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164673" y="844444"/>
            <a:ext cx="1837253" cy="1837253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Arrow Functions =&gt;</a:t>
            </a:r>
          </a:p>
        </p:txBody>
      </p:sp>
      <p:sp>
        <p:nvSpPr>
          <p:cNvPr id="175" name="Shape 175"/>
          <p:cNvSpPr/>
          <p:nvPr>
            <p:ph type="body" sz="half" idx="1"/>
          </p:nvPr>
        </p:nvSpPr>
        <p:spPr>
          <a:xfrm>
            <a:off x="625126" y="1841631"/>
            <a:ext cx="5131138" cy="4559766"/>
          </a:xfrm>
          <a:prstGeom prst="rect">
            <a:avLst/>
          </a:prstGeom>
        </p:spPr>
        <p:txBody>
          <a:bodyPr anchor="t"/>
          <a:lstStyle/>
          <a:p>
            <a:pPr marL="185165" indent="-185165" defTabSz="345043">
              <a:spcBef>
                <a:spcPts val="1800"/>
              </a:spcBef>
              <a:defRPr sz="2016"/>
            </a:pPr>
            <a:r>
              <a:t>Arrow functions are always </a:t>
            </a:r>
            <a:r>
              <a:rPr>
                <a:latin typeface="Avenir Black"/>
                <a:ea typeface="Avenir Black"/>
                <a:cs typeface="Avenir Black"/>
                <a:sym typeface="Avenir Black"/>
              </a:rPr>
              <a:t>anonymous</a:t>
            </a:r>
            <a:r>
              <a:t> functions</a:t>
            </a:r>
          </a:p>
          <a:p>
            <a:pPr marL="185165" indent="-185165" defTabSz="345043">
              <a:spcBef>
                <a:spcPts val="1800"/>
              </a:spcBef>
              <a:defRPr sz="2016"/>
            </a:pPr>
            <a:r>
              <a:t>Delete the </a:t>
            </a:r>
            <a:r>
              <a:rPr>
                <a:latin typeface="Avenir Black"/>
                <a:ea typeface="Avenir Black"/>
                <a:cs typeface="Avenir Black"/>
                <a:sym typeface="Avenir Black"/>
              </a:rPr>
              <a:t>function</a:t>
            </a:r>
            <a:r>
              <a:t> keyword and add a fat arrow =&gt;</a:t>
            </a:r>
          </a:p>
          <a:p>
            <a:pPr marL="185165" indent="-185165" defTabSz="345043">
              <a:spcBef>
                <a:spcPts val="1800"/>
              </a:spcBef>
              <a:defRPr sz="2016"/>
            </a:pPr>
            <a:r>
              <a:rPr>
                <a:latin typeface="Avenir Black"/>
                <a:ea typeface="Avenir Black"/>
                <a:cs typeface="Avenir Black"/>
                <a:sym typeface="Avenir Black"/>
              </a:rPr>
              <a:t>No parameter</a:t>
            </a:r>
            <a:r>
              <a:t>: pass empty parenthesis</a:t>
            </a:r>
          </a:p>
          <a:p>
            <a:pPr marL="185165" indent="-185165" defTabSz="345043">
              <a:spcBef>
                <a:spcPts val="1800"/>
              </a:spcBef>
              <a:defRPr sz="2016"/>
            </a:pPr>
            <a:r>
              <a:rPr>
                <a:latin typeface="Avenir Black"/>
                <a:ea typeface="Avenir Black"/>
                <a:cs typeface="Avenir Black"/>
                <a:sym typeface="Avenir Black"/>
              </a:rPr>
              <a:t>One parameter</a:t>
            </a:r>
            <a:r>
              <a:t>: parenthesis are optional</a:t>
            </a:r>
          </a:p>
          <a:p>
            <a:pPr marL="185165" indent="-185165" defTabSz="345043">
              <a:spcBef>
                <a:spcPts val="1800"/>
              </a:spcBef>
              <a:defRPr sz="2016"/>
            </a:pPr>
            <a:r>
              <a:rPr>
                <a:latin typeface="Avenir Black"/>
                <a:ea typeface="Avenir Black"/>
                <a:cs typeface="Avenir Black"/>
                <a:sym typeface="Avenir Black"/>
              </a:rPr>
              <a:t>Multiple parameters:</a:t>
            </a:r>
            <a:r>
              <a:t> use parenthesis</a:t>
            </a:r>
          </a:p>
          <a:p>
            <a:pPr marL="185165" indent="-185165" defTabSz="345043">
              <a:spcBef>
                <a:spcPts val="1800"/>
              </a:spcBef>
              <a:defRPr sz="2016"/>
            </a:pPr>
            <a:r>
              <a:t>You can remove the </a:t>
            </a:r>
            <a:r>
              <a:rPr>
                <a:latin typeface="Avenir Black"/>
                <a:ea typeface="Avenir Black"/>
                <a:cs typeface="Avenir Black"/>
                <a:sym typeface="Avenir Black"/>
              </a:rPr>
              <a:t>return</a:t>
            </a:r>
            <a:r>
              <a:t> keyword and </a:t>
            </a:r>
            <a:br/>
            <a:r>
              <a:rPr>
                <a:latin typeface="Avenir Black"/>
                <a:ea typeface="Avenir Black"/>
                <a:cs typeface="Avenir Black"/>
                <a:sym typeface="Avenir Black"/>
              </a:rPr>
              <a:t>{ }</a:t>
            </a:r>
            <a:r>
              <a:t> to create an </a:t>
            </a:r>
            <a:r>
              <a:rPr>
                <a:latin typeface="Avenir Black"/>
                <a:ea typeface="Avenir Black"/>
                <a:cs typeface="Avenir Black"/>
                <a:sym typeface="Avenir Black"/>
              </a:rPr>
              <a:t>implicit return</a:t>
            </a:r>
            <a:r>
              <a:t> on one line</a:t>
            </a:r>
          </a:p>
        </p:txBody>
      </p:sp>
      <p:pic>
        <p:nvPicPr>
          <p:cNvPr id="176" name="Screen Shot 2018-08-04 at 4.37.01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988492" y="1841631"/>
            <a:ext cx="5552982" cy="4559766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Arrow Functions =&gt;</a:t>
            </a:r>
          </a:p>
        </p:txBody>
      </p:sp>
      <p:sp>
        <p:nvSpPr>
          <p:cNvPr id="181" name="Shape 181"/>
          <p:cNvSpPr/>
          <p:nvPr>
            <p:ph type="body" sz="half" idx="1"/>
          </p:nvPr>
        </p:nvSpPr>
        <p:spPr>
          <a:xfrm>
            <a:off x="723656" y="1832252"/>
            <a:ext cx="4928009" cy="4415587"/>
          </a:xfrm>
          <a:prstGeom prst="rect">
            <a:avLst/>
          </a:prstGeom>
        </p:spPr>
        <p:txBody>
          <a:bodyPr/>
          <a:lstStyle/>
          <a:p>
            <a:pPr>
              <a:defRPr sz="2400"/>
            </a:pPr>
            <a:r>
              <a:t>An arrow function does not change the value of </a:t>
            </a:r>
            <a:r>
              <a:rPr>
                <a:latin typeface="Avenir Black"/>
                <a:ea typeface="Avenir Black"/>
                <a:cs typeface="Avenir Black"/>
                <a:sym typeface="Avenir Black"/>
              </a:rPr>
              <a:t>this</a:t>
            </a:r>
            <a:endParaRPr>
              <a:latin typeface="Avenir Black"/>
              <a:ea typeface="Avenir Black"/>
              <a:cs typeface="Avenir Black"/>
              <a:sym typeface="Avenir Black"/>
            </a:endParaRPr>
          </a:p>
          <a:p>
            <a:pPr>
              <a:defRPr sz="2400"/>
            </a:pPr>
            <a:r>
              <a:t>Arrow functions inherit the value of </a:t>
            </a:r>
            <a:r>
              <a:rPr>
                <a:latin typeface="Avenir Black"/>
                <a:ea typeface="Avenir Black"/>
                <a:cs typeface="Avenir Black"/>
                <a:sym typeface="Avenir Black"/>
              </a:rPr>
              <a:t>this</a:t>
            </a:r>
            <a:r>
              <a:t> from the parent scope</a:t>
            </a:r>
          </a:p>
          <a:p>
            <a:pPr>
              <a:defRPr sz="2400"/>
            </a:pPr>
            <a:r>
              <a:t>In the example, the parent scope is the window</a:t>
            </a:r>
          </a:p>
        </p:txBody>
      </p:sp>
      <p:pic>
        <p:nvPicPr>
          <p:cNvPr id="182" name="Screen Shot 2018-08-04 at 7.33.55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830401" y="2551502"/>
            <a:ext cx="5612543" cy="2977088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/>
          <p:nvPr>
            <p:ph type="title"/>
          </p:nvPr>
        </p:nvSpPr>
        <p:spPr>
          <a:xfrm>
            <a:off x="1554235" y="303065"/>
            <a:ext cx="9058130" cy="1516465"/>
          </a:xfrm>
          <a:prstGeom prst="rect">
            <a:avLst/>
          </a:prstGeom>
        </p:spPr>
        <p:txBody>
          <a:bodyPr/>
          <a:lstStyle>
            <a:lvl1pPr defTabSz="320397">
              <a:defRPr sz="4368"/>
            </a:lvl1pPr>
          </a:lstStyle>
          <a:p>
            <a:pPr/>
            <a:r>
              <a:t>When Not to Use Arrow Functions</a:t>
            </a:r>
          </a:p>
        </p:txBody>
      </p:sp>
      <p:sp>
        <p:nvSpPr>
          <p:cNvPr id="187" name="Shape 187"/>
          <p:cNvSpPr/>
          <p:nvPr>
            <p:ph type="body" idx="1"/>
          </p:nvPr>
        </p:nvSpPr>
        <p:spPr>
          <a:xfrm>
            <a:off x="1059746" y="1832252"/>
            <a:ext cx="10139351" cy="4415587"/>
          </a:xfrm>
          <a:prstGeom prst="rect">
            <a:avLst/>
          </a:prstGeom>
        </p:spPr>
        <p:txBody>
          <a:bodyPr/>
          <a:lstStyle/>
          <a:p>
            <a:pPr marL="209413" indent="-209413" defTabSz="390227">
              <a:spcBef>
                <a:spcPts val="2100"/>
              </a:spcBef>
              <a:defRPr sz="2280"/>
            </a:pPr>
            <a:r>
              <a:rPr>
                <a:latin typeface="Avenir Black"/>
                <a:ea typeface="Avenir Black"/>
                <a:cs typeface="Avenir Black"/>
                <a:sym typeface="Avenir Black"/>
              </a:rPr>
              <a:t>Click handlers</a:t>
            </a:r>
            <a:r>
              <a:t>: by using a regular function, the value of </a:t>
            </a:r>
            <a:r>
              <a:rPr>
                <a:latin typeface="Avenir Black"/>
                <a:ea typeface="Avenir Black"/>
                <a:cs typeface="Avenir Black"/>
                <a:sym typeface="Avenir Black"/>
              </a:rPr>
              <a:t>this</a:t>
            </a:r>
            <a:r>
              <a:t> will be the element that was clicked on</a:t>
            </a:r>
          </a:p>
          <a:p>
            <a:pPr marL="209413" indent="-209413" defTabSz="390227">
              <a:spcBef>
                <a:spcPts val="2100"/>
              </a:spcBef>
              <a:defRPr sz="2280"/>
            </a:pPr>
            <a:r>
              <a:rPr>
                <a:latin typeface="Avenir Black"/>
                <a:ea typeface="Avenir Black"/>
                <a:cs typeface="Avenir Black"/>
                <a:sym typeface="Avenir Black"/>
              </a:rPr>
              <a:t>Object methods</a:t>
            </a:r>
            <a:r>
              <a:t>: by using a regular function, the value of </a:t>
            </a:r>
            <a:r>
              <a:rPr>
                <a:latin typeface="Avenir Black"/>
                <a:ea typeface="Avenir Black"/>
                <a:cs typeface="Avenir Black"/>
                <a:sym typeface="Avenir Black"/>
              </a:rPr>
              <a:t>this</a:t>
            </a:r>
            <a:r>
              <a:t> will be the object</a:t>
            </a:r>
          </a:p>
          <a:p>
            <a:pPr marL="209413" indent="-209413" defTabSz="390227">
              <a:spcBef>
                <a:spcPts val="2100"/>
              </a:spcBef>
              <a:defRPr sz="2280"/>
            </a:pPr>
            <a:r>
              <a:rPr>
                <a:latin typeface="Avenir Black"/>
                <a:ea typeface="Avenir Black"/>
                <a:cs typeface="Avenir Black"/>
                <a:sym typeface="Avenir Black"/>
              </a:rPr>
              <a:t>Prototype methods</a:t>
            </a:r>
            <a:r>
              <a:t>: a prototype method allows you to add a method to a class after it has been created. By using a regular function, the value of </a:t>
            </a:r>
            <a:r>
              <a:rPr>
                <a:latin typeface="Avenir Black"/>
                <a:ea typeface="Avenir Black"/>
                <a:cs typeface="Avenir Black"/>
                <a:sym typeface="Avenir Black"/>
              </a:rPr>
              <a:t>this</a:t>
            </a:r>
            <a:r>
              <a:t> will be the class</a:t>
            </a:r>
          </a:p>
          <a:p>
            <a:pPr marL="209413" indent="-209413" defTabSz="390227">
              <a:spcBef>
                <a:spcPts val="2100"/>
              </a:spcBef>
              <a:defRPr sz="2280"/>
            </a:pPr>
            <a:r>
              <a:rPr>
                <a:latin typeface="Avenir Black"/>
                <a:ea typeface="Avenir Black"/>
                <a:cs typeface="Avenir Black"/>
                <a:sym typeface="Avenir Black"/>
              </a:rPr>
              <a:t>Arguments object</a:t>
            </a:r>
            <a:r>
              <a:t>: you don’t have access to the arguments object if you use an arrow function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/>
          <p:nvPr>
            <p:ph type="title"/>
          </p:nvPr>
        </p:nvSpPr>
        <p:spPr>
          <a:xfrm>
            <a:off x="1554235" y="303065"/>
            <a:ext cx="9058130" cy="1516465"/>
          </a:xfrm>
          <a:prstGeom prst="rect">
            <a:avLst/>
          </a:prstGeom>
        </p:spPr>
        <p:txBody>
          <a:bodyPr/>
          <a:lstStyle/>
          <a:p>
            <a:pPr/>
            <a:r>
              <a:t>Default Parameters</a:t>
            </a:r>
          </a:p>
        </p:txBody>
      </p:sp>
      <p:sp>
        <p:nvSpPr>
          <p:cNvPr id="192" name="Shape 192"/>
          <p:cNvSpPr/>
          <p:nvPr>
            <p:ph type="body" sz="quarter" idx="1"/>
          </p:nvPr>
        </p:nvSpPr>
        <p:spPr>
          <a:xfrm>
            <a:off x="1013624" y="1717740"/>
            <a:ext cx="10139351" cy="954708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None/>
              <a:defRPr sz="2400"/>
            </a:lvl1pPr>
          </a:lstStyle>
          <a:p>
            <a:pPr/>
            <a:r>
              <a:t>Default function parameters allow default values to be used if arguments are undefined when a function is called</a:t>
            </a:r>
          </a:p>
        </p:txBody>
      </p:sp>
      <p:pic>
        <p:nvPicPr>
          <p:cNvPr id="193" name="Screen Shot 2018-08-05 at 4.49.56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04748" y="2931539"/>
            <a:ext cx="4394141" cy="3483438"/>
          </a:xfrm>
          <a:prstGeom prst="rect">
            <a:avLst/>
          </a:prstGeom>
          <a:ln w="3175">
            <a:miter lim="400000"/>
          </a:ln>
        </p:spPr>
      </p:pic>
      <p:pic>
        <p:nvPicPr>
          <p:cNvPr id="194" name="Screen Shot 2018-08-05 at 4.50.38 P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080164" y="2891912"/>
            <a:ext cx="5173931" cy="3483438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/>
          <p:nvPr>
            <p:ph type="title"/>
          </p:nvPr>
        </p:nvSpPr>
        <p:spPr>
          <a:xfrm>
            <a:off x="1554235" y="303065"/>
            <a:ext cx="9058130" cy="1516465"/>
          </a:xfrm>
          <a:prstGeom prst="rect">
            <a:avLst/>
          </a:prstGeom>
        </p:spPr>
        <p:txBody>
          <a:bodyPr/>
          <a:lstStyle/>
          <a:p>
            <a:pPr/>
            <a:r>
              <a:t>For…of Loop</a:t>
            </a:r>
          </a:p>
        </p:txBody>
      </p:sp>
      <p:sp>
        <p:nvSpPr>
          <p:cNvPr id="199" name="Shape 199"/>
          <p:cNvSpPr/>
          <p:nvPr>
            <p:ph type="body" sz="half" idx="1"/>
          </p:nvPr>
        </p:nvSpPr>
        <p:spPr>
          <a:xfrm>
            <a:off x="690762" y="1832252"/>
            <a:ext cx="4396750" cy="4415587"/>
          </a:xfrm>
          <a:prstGeom prst="rect">
            <a:avLst/>
          </a:prstGeom>
        </p:spPr>
        <p:txBody>
          <a:bodyPr anchor="t"/>
          <a:lstStyle/>
          <a:p>
            <a:pPr>
              <a:defRPr sz="2400"/>
            </a:pPr>
            <a:r>
              <a:t>The </a:t>
            </a:r>
            <a:r>
              <a:rPr>
                <a:latin typeface="Avenir Black"/>
                <a:ea typeface="Avenir Black"/>
                <a:cs typeface="Avenir Black"/>
                <a:sym typeface="Avenir Black"/>
              </a:rPr>
              <a:t>for…of</a:t>
            </a:r>
            <a:r>
              <a:t> statement creates a loop over iterable objects such as arrays, strings, maps, and sets</a:t>
            </a:r>
          </a:p>
          <a:p>
            <a:pPr>
              <a:defRPr sz="2400"/>
            </a:pPr>
            <a:r>
              <a:t>On each iteration a value of a different property is assigned to the </a:t>
            </a:r>
            <a:r>
              <a:rPr>
                <a:latin typeface="Avenir Black"/>
                <a:ea typeface="Avenir Black"/>
                <a:cs typeface="Avenir Black"/>
                <a:sym typeface="Avenir Black"/>
              </a:rPr>
              <a:t>variable</a:t>
            </a:r>
            <a:endParaRPr>
              <a:latin typeface="Avenir Black"/>
              <a:ea typeface="Avenir Black"/>
              <a:cs typeface="Avenir Black"/>
              <a:sym typeface="Avenir Black"/>
            </a:endParaRPr>
          </a:p>
          <a:p>
            <a:pPr>
              <a:defRPr sz="2400"/>
            </a:pPr>
            <a:r>
              <a:t>The </a:t>
            </a:r>
            <a:r>
              <a:rPr>
                <a:latin typeface="Avenir Black"/>
                <a:ea typeface="Avenir Black"/>
                <a:cs typeface="Avenir Black"/>
                <a:sym typeface="Avenir Black"/>
              </a:rPr>
              <a:t>iterable</a:t>
            </a:r>
            <a:r>
              <a:t> is the object we are iterating over</a:t>
            </a:r>
          </a:p>
        </p:txBody>
      </p:sp>
      <p:pic>
        <p:nvPicPr>
          <p:cNvPr id="200" name="Screen Shot 2018-08-05 at 5.59.14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205919" y="1884719"/>
            <a:ext cx="6425313" cy="4310653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/>
          <p:nvPr>
            <p:ph type="title"/>
          </p:nvPr>
        </p:nvSpPr>
        <p:spPr>
          <a:xfrm>
            <a:off x="1554235" y="303065"/>
            <a:ext cx="9058130" cy="1516465"/>
          </a:xfrm>
          <a:prstGeom prst="rect">
            <a:avLst/>
          </a:prstGeom>
        </p:spPr>
        <p:txBody>
          <a:bodyPr/>
          <a:lstStyle/>
          <a:p>
            <a:pPr/>
            <a:r>
              <a:t>Array Methods</a:t>
            </a:r>
          </a:p>
        </p:txBody>
      </p:sp>
      <p:sp>
        <p:nvSpPr>
          <p:cNvPr id="205" name="Shape 205"/>
          <p:cNvSpPr/>
          <p:nvPr>
            <p:ph type="body" sz="half" idx="1"/>
          </p:nvPr>
        </p:nvSpPr>
        <p:spPr>
          <a:xfrm>
            <a:off x="561338" y="1832252"/>
            <a:ext cx="4396750" cy="4415587"/>
          </a:xfrm>
          <a:prstGeom prst="rect">
            <a:avLst/>
          </a:prstGeom>
        </p:spPr>
        <p:txBody>
          <a:bodyPr/>
          <a:lstStyle/>
          <a:p>
            <a:pPr>
              <a:defRPr sz="2400"/>
            </a:pPr>
            <a:r>
              <a:t>The </a:t>
            </a:r>
            <a:r>
              <a:rPr>
                <a:latin typeface="Avenir Black"/>
                <a:ea typeface="Avenir Black"/>
                <a:cs typeface="Avenir Black"/>
                <a:sym typeface="Avenir Black"/>
              </a:rPr>
              <a:t>Array.from()</a:t>
            </a:r>
            <a:r>
              <a:t> method returns an array from any object with a length property or an iterable object</a:t>
            </a:r>
          </a:p>
          <a:p>
            <a:pPr>
              <a:defRPr sz="2400"/>
            </a:pPr>
            <a:r>
              <a:t>The </a:t>
            </a:r>
            <a:r>
              <a:rPr>
                <a:latin typeface="Avenir Black"/>
                <a:ea typeface="Avenir Black"/>
                <a:cs typeface="Avenir Black"/>
                <a:sym typeface="Avenir Black"/>
              </a:rPr>
              <a:t>Array.of()</a:t>
            </a:r>
            <a:r>
              <a:t> method creates a new array with any number of arguments</a:t>
            </a:r>
          </a:p>
        </p:txBody>
      </p:sp>
      <p:pic>
        <p:nvPicPr>
          <p:cNvPr id="206" name="Screen Shot 2018-09-10 at 9.56.23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707485" y="3043691"/>
            <a:ext cx="5897777" cy="1992710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/>
          <p:nvPr>
            <p:ph type="title"/>
          </p:nvPr>
        </p:nvSpPr>
        <p:spPr>
          <a:xfrm>
            <a:off x="1554235" y="303065"/>
            <a:ext cx="9058130" cy="1516465"/>
          </a:xfrm>
          <a:prstGeom prst="rect">
            <a:avLst/>
          </a:prstGeom>
        </p:spPr>
        <p:txBody>
          <a:bodyPr/>
          <a:lstStyle/>
          <a:p>
            <a:pPr/>
            <a:r>
              <a:t>Array Methods</a:t>
            </a:r>
          </a:p>
        </p:txBody>
      </p:sp>
      <p:sp>
        <p:nvSpPr>
          <p:cNvPr id="211" name="Shape 211"/>
          <p:cNvSpPr/>
          <p:nvPr>
            <p:ph type="body" sz="half" idx="1"/>
          </p:nvPr>
        </p:nvSpPr>
        <p:spPr>
          <a:xfrm>
            <a:off x="451053" y="1806805"/>
            <a:ext cx="4396750" cy="4415587"/>
          </a:xfrm>
          <a:prstGeom prst="rect">
            <a:avLst/>
          </a:prstGeom>
        </p:spPr>
        <p:txBody>
          <a:bodyPr/>
          <a:lstStyle/>
          <a:p>
            <a:pPr>
              <a:defRPr sz="2400"/>
            </a:pPr>
            <a:r>
              <a:t>The </a:t>
            </a:r>
            <a:r>
              <a:rPr>
                <a:latin typeface="Avenir Black"/>
                <a:ea typeface="Avenir Black"/>
                <a:cs typeface="Avenir Black"/>
                <a:sym typeface="Avenir Black"/>
              </a:rPr>
              <a:t>find()</a:t>
            </a:r>
            <a:r>
              <a:t> method returns the value of the first element in the array that passes a testing function</a:t>
            </a:r>
          </a:p>
          <a:p>
            <a:pPr>
              <a:defRPr sz="2400"/>
            </a:pPr>
            <a:r>
              <a:t>The </a:t>
            </a:r>
            <a:r>
              <a:rPr>
                <a:latin typeface="Avenir Black"/>
                <a:ea typeface="Avenir Black"/>
                <a:cs typeface="Avenir Black"/>
                <a:sym typeface="Avenir Black"/>
              </a:rPr>
              <a:t>findIndex()</a:t>
            </a:r>
            <a:r>
              <a:t> method returns the index of the first element in the array that passes a testing function</a:t>
            </a:r>
          </a:p>
        </p:txBody>
      </p:sp>
      <p:pic>
        <p:nvPicPr>
          <p:cNvPr id="212" name="Screen Shot 2018-09-10 at 10.15.58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037717" y="2876944"/>
            <a:ext cx="6677830" cy="2275310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/>
          <p:nvPr>
            <p:ph type="title"/>
          </p:nvPr>
        </p:nvSpPr>
        <p:spPr>
          <a:xfrm>
            <a:off x="1554235" y="303065"/>
            <a:ext cx="9058130" cy="1516465"/>
          </a:xfrm>
          <a:prstGeom prst="rect">
            <a:avLst/>
          </a:prstGeom>
        </p:spPr>
        <p:txBody>
          <a:bodyPr/>
          <a:lstStyle/>
          <a:p>
            <a:pPr/>
            <a:r>
              <a:t>Destructuring</a:t>
            </a:r>
          </a:p>
        </p:txBody>
      </p:sp>
      <p:sp>
        <p:nvSpPr>
          <p:cNvPr id="217" name="Shape 217"/>
          <p:cNvSpPr/>
          <p:nvPr>
            <p:ph type="body" sz="quarter" idx="1"/>
          </p:nvPr>
        </p:nvSpPr>
        <p:spPr>
          <a:xfrm>
            <a:off x="6478256" y="2999465"/>
            <a:ext cx="4848487" cy="2132056"/>
          </a:xfrm>
          <a:prstGeom prst="rect">
            <a:avLst/>
          </a:prstGeom>
        </p:spPr>
        <p:txBody>
          <a:bodyPr anchor="t"/>
          <a:lstStyle>
            <a:lvl1pPr marL="0" indent="0" defTabSz="398442">
              <a:spcBef>
                <a:spcPts val="2100"/>
              </a:spcBef>
              <a:buSzTx/>
              <a:buNone/>
              <a:defRPr sz="2328"/>
            </a:lvl1pPr>
          </a:lstStyle>
          <a:p>
            <a:pPr/>
            <a:r>
              <a:t>Destructuring is a JavaScript expression that makes it possible to extract data from arrays, objects, maps, and sets into distinct variables</a:t>
            </a:r>
          </a:p>
        </p:txBody>
      </p:sp>
      <p:pic>
        <p:nvPicPr>
          <p:cNvPr id="218" name="this-is-madness-this-is-es6-destructuring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39857" y="2160492"/>
            <a:ext cx="5080001" cy="3810001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1">
              <a:defRPr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t>Destructuring</a:t>
            </a:r>
          </a:p>
        </p:txBody>
      </p:sp>
      <p:pic>
        <p:nvPicPr>
          <p:cNvPr id="221" name="Screen Shot 2018-08-06 at 5.01.13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39425" y="1899598"/>
            <a:ext cx="4203252" cy="4218001"/>
          </a:xfrm>
          <a:prstGeom prst="rect">
            <a:avLst/>
          </a:prstGeom>
          <a:ln w="3175">
            <a:miter lim="400000"/>
          </a:ln>
        </p:spPr>
      </p:pic>
      <p:pic>
        <p:nvPicPr>
          <p:cNvPr id="222" name="Screen Shot 2018-08-06 at 5.01.34 P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323923" y="1899598"/>
            <a:ext cx="4203252" cy="4218001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1">
              <a:defRPr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t>Destructuring</a:t>
            </a:r>
          </a:p>
        </p:txBody>
      </p:sp>
      <p:pic>
        <p:nvPicPr>
          <p:cNvPr id="227" name="Screen Shot 2018-08-08 at 8.11.25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640685" y="1764520"/>
            <a:ext cx="6885230" cy="2471622"/>
          </a:xfrm>
          <a:prstGeom prst="rect">
            <a:avLst/>
          </a:prstGeom>
          <a:ln w="3175">
            <a:miter lim="400000"/>
          </a:ln>
        </p:spPr>
      </p:pic>
      <p:pic>
        <p:nvPicPr>
          <p:cNvPr id="228" name="Screen Shot 2018-08-08 at 8.11.34 P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646720" y="4465276"/>
            <a:ext cx="6873159" cy="1938584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/>
          <p:nvPr>
            <p:ph type="title"/>
          </p:nvPr>
        </p:nvSpPr>
        <p:spPr>
          <a:xfrm>
            <a:off x="521693" y="372875"/>
            <a:ext cx="3746559" cy="869754"/>
          </a:xfrm>
          <a:prstGeom prst="rect">
            <a:avLst/>
          </a:prstGeom>
        </p:spPr>
        <p:txBody>
          <a:bodyPr/>
          <a:lstStyle/>
          <a:p>
            <a:pPr/>
            <a:r>
              <a:t>About Me</a:t>
            </a:r>
          </a:p>
        </p:txBody>
      </p:sp>
      <p:sp>
        <p:nvSpPr>
          <p:cNvPr id="124" name="Shape 124"/>
          <p:cNvSpPr/>
          <p:nvPr>
            <p:ph type="body" sz="quarter" idx="1"/>
          </p:nvPr>
        </p:nvSpPr>
        <p:spPr>
          <a:xfrm>
            <a:off x="502841" y="1354599"/>
            <a:ext cx="3746559" cy="2881282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</a:lstStyle>
          <a:p>
            <a:pPr/>
            <a:r>
              <a:t>@melindamgolden</a:t>
            </a:r>
          </a:p>
        </p:txBody>
      </p:sp>
      <p:pic>
        <p:nvPicPr>
          <p:cNvPr id="125" name="2018-06-03 09.58.05 HDR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99255" y="2273347"/>
            <a:ext cx="4161554" cy="3121166"/>
          </a:xfrm>
          <a:prstGeom prst="rect">
            <a:avLst/>
          </a:prstGeom>
          <a:ln w="3175">
            <a:miter lim="400000"/>
          </a:ln>
        </p:spPr>
      </p:pic>
      <p:pic>
        <p:nvPicPr>
          <p:cNvPr id="126" name="03D2ECB4-70E6-4C8C-A741-AD79EE9DF4F6.jpe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359286" y="329992"/>
            <a:ext cx="3746559" cy="2809919"/>
          </a:xfrm>
          <a:prstGeom prst="rect">
            <a:avLst/>
          </a:prstGeom>
          <a:ln w="3175">
            <a:miter lim="400000"/>
          </a:ln>
        </p:spPr>
      </p:pic>
      <p:pic>
        <p:nvPicPr>
          <p:cNvPr id="127" name="2017-10-17 08.39.10.jp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717861" y="3477120"/>
            <a:ext cx="4017888" cy="3018621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1">
              <a:defRPr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t>Destructuring</a:t>
            </a:r>
          </a:p>
        </p:txBody>
      </p:sp>
      <p:sp>
        <p:nvSpPr>
          <p:cNvPr id="233" name="Shape 233"/>
          <p:cNvSpPr/>
          <p:nvPr>
            <p:ph type="body" sz="quarter" idx="1"/>
          </p:nvPr>
        </p:nvSpPr>
        <p:spPr>
          <a:xfrm>
            <a:off x="339897" y="2077103"/>
            <a:ext cx="4086166" cy="4040938"/>
          </a:xfrm>
          <a:prstGeom prst="rect">
            <a:avLst/>
          </a:prstGeom>
        </p:spPr>
        <p:txBody>
          <a:bodyPr anchor="t"/>
          <a:lstStyle/>
          <a:p>
            <a:pPr>
              <a:defRPr sz="2400"/>
            </a:pPr>
            <a:r>
              <a:t>You can access nested data</a:t>
            </a:r>
          </a:p>
          <a:p>
            <a:pPr>
              <a:defRPr sz="2400"/>
            </a:pPr>
            <a:r>
              <a:t>The object property can be assigned to a variable with a different name</a:t>
            </a:r>
          </a:p>
          <a:p>
            <a:pPr>
              <a:defRPr sz="2400"/>
            </a:pPr>
            <a:r>
              <a:t>You can provide default values if an object property is not defined</a:t>
            </a:r>
          </a:p>
        </p:txBody>
      </p:sp>
      <p:pic>
        <p:nvPicPr>
          <p:cNvPr id="234" name="Screen Shot 2018-08-06 at 7.21.00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598602" y="2046354"/>
            <a:ext cx="7228101" cy="4102436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1">
              <a:defRPr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t>Destructuring</a:t>
            </a:r>
          </a:p>
        </p:txBody>
      </p:sp>
      <p:sp>
        <p:nvSpPr>
          <p:cNvPr id="239" name="Shape 239"/>
          <p:cNvSpPr/>
          <p:nvPr>
            <p:ph type="body" sz="half" idx="1"/>
          </p:nvPr>
        </p:nvSpPr>
        <p:spPr>
          <a:xfrm>
            <a:off x="339897" y="2077103"/>
            <a:ext cx="4869013" cy="4195062"/>
          </a:xfrm>
          <a:prstGeom prst="rect">
            <a:avLst/>
          </a:prstGeom>
        </p:spPr>
        <p:txBody>
          <a:bodyPr anchor="t"/>
          <a:lstStyle/>
          <a:p>
            <a:pPr>
              <a:defRPr sz="2400"/>
            </a:pPr>
            <a:r>
              <a:t>The convertCups function returns an object</a:t>
            </a:r>
          </a:p>
          <a:p>
            <a:pPr>
              <a:defRPr sz="2400"/>
            </a:pPr>
            <a:r>
              <a:t>The returned object is immediately destructured and new variables are created</a:t>
            </a:r>
          </a:p>
          <a:p>
            <a:pPr>
              <a:defRPr sz="2400"/>
            </a:pPr>
            <a:r>
              <a:t>The order doesn’t matter and variables can be left out if they are not needed</a:t>
            </a:r>
          </a:p>
        </p:txBody>
      </p:sp>
      <p:pic>
        <p:nvPicPr>
          <p:cNvPr id="240" name="Screen Shot 2018-08-08 at 9.15.53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466160" y="1888500"/>
            <a:ext cx="6248144" cy="4418144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/>
          <p:nvPr>
            <p:ph type="title"/>
          </p:nvPr>
        </p:nvSpPr>
        <p:spPr>
          <a:xfrm>
            <a:off x="1554235" y="303065"/>
            <a:ext cx="9058130" cy="1516465"/>
          </a:xfrm>
          <a:prstGeom prst="rect">
            <a:avLst/>
          </a:prstGeom>
        </p:spPr>
        <p:txBody>
          <a:bodyPr/>
          <a:lstStyle/>
          <a:p>
            <a:pPr/>
            <a:r>
              <a:t>Spread and Rest…</a:t>
            </a:r>
          </a:p>
        </p:txBody>
      </p:sp>
      <p:sp>
        <p:nvSpPr>
          <p:cNvPr id="245" name="Shape 245"/>
          <p:cNvSpPr/>
          <p:nvPr>
            <p:ph type="body" sz="quarter" idx="1"/>
          </p:nvPr>
        </p:nvSpPr>
        <p:spPr>
          <a:xfrm>
            <a:off x="1059746" y="1832252"/>
            <a:ext cx="10139351" cy="823169"/>
          </a:xfrm>
          <a:prstGeom prst="rect">
            <a:avLst/>
          </a:prstGeom>
        </p:spPr>
        <p:txBody>
          <a:bodyPr anchor="t"/>
          <a:lstStyle>
            <a:lvl1pPr marL="0" indent="0" algn="ctr">
              <a:buSzTx/>
              <a:buNone/>
              <a:defRPr sz="2400"/>
            </a:lvl1pPr>
          </a:lstStyle>
          <a:p>
            <a:pPr/>
            <a:r>
              <a:t>Spread syntax takes an iterable and expands it into its elements</a:t>
            </a:r>
          </a:p>
        </p:txBody>
      </p:sp>
      <p:pic>
        <p:nvPicPr>
          <p:cNvPr id="246" name="Screen Shot 2018-09-10 at 11.30.25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78771" y="2563435"/>
            <a:ext cx="10701300" cy="3862034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/>
          <p:nvPr>
            <p:ph type="title"/>
          </p:nvPr>
        </p:nvSpPr>
        <p:spPr>
          <a:xfrm>
            <a:off x="1554235" y="303065"/>
            <a:ext cx="9058130" cy="1516465"/>
          </a:xfrm>
          <a:prstGeom prst="rect">
            <a:avLst/>
          </a:prstGeom>
        </p:spPr>
        <p:txBody>
          <a:bodyPr/>
          <a:lstStyle/>
          <a:p>
            <a:pPr/>
            <a:r>
              <a:t>Spread and Rest…</a:t>
            </a:r>
          </a:p>
        </p:txBody>
      </p:sp>
      <p:sp>
        <p:nvSpPr>
          <p:cNvPr id="251" name="Shape 251"/>
          <p:cNvSpPr/>
          <p:nvPr>
            <p:ph type="body" sz="quarter" idx="1"/>
          </p:nvPr>
        </p:nvSpPr>
        <p:spPr>
          <a:xfrm>
            <a:off x="1059746" y="2570219"/>
            <a:ext cx="10139351" cy="823169"/>
          </a:xfrm>
          <a:prstGeom prst="rect">
            <a:avLst/>
          </a:prstGeom>
        </p:spPr>
        <p:txBody>
          <a:bodyPr anchor="t"/>
          <a:lstStyle>
            <a:lvl1pPr marL="0" indent="0" algn="ctr">
              <a:buSzTx/>
              <a:buNone/>
              <a:defRPr sz="2400"/>
            </a:lvl1pPr>
          </a:lstStyle>
          <a:p>
            <a:pPr/>
            <a:r>
              <a:t>Spread syntax can be used to change a NodeList to an array</a:t>
            </a:r>
          </a:p>
        </p:txBody>
      </p:sp>
      <p:pic>
        <p:nvPicPr>
          <p:cNvPr id="252" name="Screen Shot 2018-08-14 at 5.34.35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75844" y="3560174"/>
            <a:ext cx="9507154" cy="1879322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/>
          <p:nvPr>
            <p:ph type="title"/>
          </p:nvPr>
        </p:nvSpPr>
        <p:spPr>
          <a:xfrm>
            <a:off x="1554235" y="303065"/>
            <a:ext cx="9058130" cy="1516465"/>
          </a:xfrm>
          <a:prstGeom prst="rect">
            <a:avLst/>
          </a:prstGeom>
        </p:spPr>
        <p:txBody>
          <a:bodyPr/>
          <a:lstStyle/>
          <a:p>
            <a:pPr/>
            <a:r>
              <a:t>Spread and Rest…</a:t>
            </a:r>
          </a:p>
        </p:txBody>
      </p:sp>
      <p:sp>
        <p:nvSpPr>
          <p:cNvPr id="257" name="Shape 257"/>
          <p:cNvSpPr/>
          <p:nvPr>
            <p:ph type="body" sz="quarter" idx="1"/>
          </p:nvPr>
        </p:nvSpPr>
        <p:spPr>
          <a:xfrm>
            <a:off x="1059746" y="1832252"/>
            <a:ext cx="10139351" cy="823169"/>
          </a:xfrm>
          <a:prstGeom prst="rect">
            <a:avLst/>
          </a:prstGeom>
        </p:spPr>
        <p:txBody>
          <a:bodyPr anchor="t"/>
          <a:lstStyle>
            <a:lvl1pPr marL="0" indent="0" algn="ctr" defTabSz="382012">
              <a:spcBef>
                <a:spcPts val="2000"/>
              </a:spcBef>
              <a:buSzTx/>
              <a:buNone/>
              <a:defRPr sz="2232"/>
            </a:lvl1pPr>
          </a:lstStyle>
          <a:p>
            <a:pPr/>
            <a:r>
              <a:t>The rest parameter collects multiple elements and condenses them into a single element</a:t>
            </a:r>
          </a:p>
        </p:txBody>
      </p:sp>
      <p:pic>
        <p:nvPicPr>
          <p:cNvPr id="258" name="Screen Shot 2018-09-10 at 11.32.12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54930" y="2807079"/>
            <a:ext cx="9548982" cy="3667100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1">
              <a:defRPr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t>Classes</a:t>
            </a:r>
          </a:p>
        </p:txBody>
      </p:sp>
      <p:sp>
        <p:nvSpPr>
          <p:cNvPr id="263" name="Shape 263"/>
          <p:cNvSpPr/>
          <p:nvPr>
            <p:ph type="body" sz="half" idx="1"/>
          </p:nvPr>
        </p:nvSpPr>
        <p:spPr>
          <a:xfrm>
            <a:off x="868911" y="2051656"/>
            <a:ext cx="5865874" cy="4040938"/>
          </a:xfrm>
          <a:prstGeom prst="rect">
            <a:avLst/>
          </a:prstGeom>
        </p:spPr>
        <p:txBody>
          <a:bodyPr anchor="t"/>
          <a:lstStyle/>
          <a:p>
            <a:pPr>
              <a:defRPr sz="2400"/>
            </a:pPr>
            <a:r>
              <a:t>Classes provide a simpler syntax to create objects and leverage prototype-based inheritance</a:t>
            </a:r>
          </a:p>
          <a:p>
            <a:pPr>
              <a:defRPr sz="2400"/>
            </a:pPr>
            <a:r>
              <a:t>Classes can be declared with a class </a:t>
            </a:r>
            <a:r>
              <a:rPr>
                <a:latin typeface="Avenir Black"/>
                <a:ea typeface="Avenir Black"/>
                <a:cs typeface="Avenir Black"/>
                <a:sym typeface="Avenir Black"/>
              </a:rPr>
              <a:t>expression</a:t>
            </a:r>
            <a:r>
              <a:t> or a class </a:t>
            </a:r>
            <a:r>
              <a:rPr>
                <a:latin typeface="Avenir Black"/>
                <a:ea typeface="Avenir Black"/>
                <a:cs typeface="Avenir Black"/>
                <a:sym typeface="Avenir Black"/>
              </a:rPr>
              <a:t>declaration</a:t>
            </a:r>
          </a:p>
          <a:p>
            <a:pPr>
              <a:defRPr sz="2400"/>
            </a:pPr>
            <a:r>
              <a:t>The </a:t>
            </a:r>
            <a:r>
              <a:rPr>
                <a:latin typeface="Avenir Black"/>
                <a:ea typeface="Avenir Black"/>
                <a:cs typeface="Avenir Black"/>
                <a:sym typeface="Avenir Black"/>
              </a:rPr>
              <a:t>constructor</a:t>
            </a:r>
            <a:r>
              <a:t> method is a special method for creating and initializing an object created with a class</a:t>
            </a:r>
          </a:p>
        </p:txBody>
      </p:sp>
      <p:pic>
        <p:nvPicPr>
          <p:cNvPr id="264" name="Screen Shot 2018-09-06 at 9.43.24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501170" y="1790244"/>
            <a:ext cx="3796519" cy="4563761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1">
              <a:defRPr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t>Classes</a:t>
            </a:r>
          </a:p>
        </p:txBody>
      </p:sp>
      <p:sp>
        <p:nvSpPr>
          <p:cNvPr id="269" name="Shape 269"/>
          <p:cNvSpPr/>
          <p:nvPr>
            <p:ph type="body" sz="quarter" idx="1"/>
          </p:nvPr>
        </p:nvSpPr>
        <p:spPr>
          <a:xfrm>
            <a:off x="423586" y="2605205"/>
            <a:ext cx="5467666" cy="2933839"/>
          </a:xfrm>
          <a:prstGeom prst="rect">
            <a:avLst/>
          </a:prstGeom>
        </p:spPr>
        <p:txBody>
          <a:bodyPr anchor="t"/>
          <a:lstStyle/>
          <a:p>
            <a:pPr>
              <a:defRPr sz="2400"/>
            </a:pPr>
            <a:r>
              <a:t>An instance of a class is created by using the </a:t>
            </a:r>
            <a:r>
              <a:rPr>
                <a:latin typeface="Avenir Black"/>
                <a:ea typeface="Avenir Black"/>
                <a:cs typeface="Avenir Black"/>
                <a:sym typeface="Avenir Black"/>
              </a:rPr>
              <a:t>new</a:t>
            </a:r>
            <a:r>
              <a:t> keyword and then the constructor function is called</a:t>
            </a:r>
          </a:p>
          <a:p>
            <a:pPr>
              <a:defRPr sz="2400"/>
            </a:pPr>
            <a:r>
              <a:rPr>
                <a:latin typeface="Avenir Black"/>
                <a:ea typeface="Avenir Black"/>
                <a:cs typeface="Avenir Black"/>
                <a:sym typeface="Avenir Black"/>
              </a:rPr>
              <a:t>Methods</a:t>
            </a:r>
            <a:r>
              <a:t> are attached to an instance of a class and can be added directly in the class</a:t>
            </a:r>
          </a:p>
        </p:txBody>
      </p:sp>
      <p:pic>
        <p:nvPicPr>
          <p:cNvPr id="270" name="Screen Shot 2018-09-09 at 8.39.16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679069" y="1994427"/>
            <a:ext cx="5000098" cy="4155396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1">
              <a:defRPr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t>Classes</a:t>
            </a:r>
          </a:p>
        </p:txBody>
      </p:sp>
      <p:sp>
        <p:nvSpPr>
          <p:cNvPr id="275" name="Shape 275"/>
          <p:cNvSpPr/>
          <p:nvPr>
            <p:ph type="body" sz="half" idx="1"/>
          </p:nvPr>
        </p:nvSpPr>
        <p:spPr>
          <a:xfrm>
            <a:off x="436309" y="2051656"/>
            <a:ext cx="5467667" cy="4040938"/>
          </a:xfrm>
          <a:prstGeom prst="rect">
            <a:avLst/>
          </a:prstGeom>
        </p:spPr>
        <p:txBody>
          <a:bodyPr anchor="t"/>
          <a:lstStyle/>
          <a:p>
            <a:pPr marL="187370" indent="-187370" defTabSz="349150">
              <a:spcBef>
                <a:spcPts val="1900"/>
              </a:spcBef>
              <a:defRPr sz="2040"/>
            </a:pPr>
            <a:r>
              <a:t>With getter and setter methods, logic can be included when retrieving or setting the value of a property</a:t>
            </a:r>
          </a:p>
          <a:p>
            <a:pPr marL="187370" indent="-187370" defTabSz="349150">
              <a:spcBef>
                <a:spcPts val="1900"/>
              </a:spcBef>
              <a:defRPr sz="2040"/>
            </a:pPr>
            <a:r>
              <a:t>A </a:t>
            </a:r>
            <a:r>
              <a:rPr>
                <a:latin typeface="Avenir Black"/>
                <a:ea typeface="Avenir Black"/>
                <a:cs typeface="Avenir Black"/>
                <a:sym typeface="Avenir Black"/>
              </a:rPr>
              <a:t>setter</a:t>
            </a:r>
            <a:r>
              <a:t> method receives a value and can perform logic on that value, then it either updates an existing property or stores it to a new property</a:t>
            </a:r>
          </a:p>
          <a:p>
            <a:pPr marL="187370" indent="-187370" defTabSz="349150">
              <a:spcBef>
                <a:spcPts val="1900"/>
              </a:spcBef>
              <a:defRPr sz="2040"/>
            </a:pPr>
            <a:r>
              <a:t>When a </a:t>
            </a:r>
            <a:r>
              <a:rPr>
                <a:latin typeface="Avenir Black"/>
                <a:ea typeface="Avenir Black"/>
                <a:cs typeface="Avenir Black"/>
                <a:sym typeface="Avenir Black"/>
              </a:rPr>
              <a:t>getter</a:t>
            </a:r>
            <a:r>
              <a:t> method is called, a property value is computed and returned, but this value is not updated or stored anywhere</a:t>
            </a:r>
          </a:p>
        </p:txBody>
      </p:sp>
      <p:pic>
        <p:nvPicPr>
          <p:cNvPr id="276" name="Screen Shot 2018-09-09 at 9.02.15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165475" y="1683337"/>
            <a:ext cx="4439650" cy="4777576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1">
              <a:defRPr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t>Sets</a:t>
            </a:r>
          </a:p>
        </p:txBody>
      </p:sp>
      <p:sp>
        <p:nvSpPr>
          <p:cNvPr id="281" name="Shape 281"/>
          <p:cNvSpPr/>
          <p:nvPr>
            <p:ph type="body" sz="half" idx="1"/>
          </p:nvPr>
        </p:nvSpPr>
        <p:spPr>
          <a:xfrm>
            <a:off x="436309" y="2051656"/>
            <a:ext cx="5467667" cy="4040938"/>
          </a:xfrm>
          <a:prstGeom prst="rect">
            <a:avLst/>
          </a:prstGeom>
        </p:spPr>
        <p:txBody>
          <a:bodyPr anchor="t"/>
          <a:lstStyle/>
          <a:p>
            <a:pPr marL="178552" indent="-178552" defTabSz="332720">
              <a:spcBef>
                <a:spcPts val="1800"/>
              </a:spcBef>
              <a:defRPr sz="1944"/>
            </a:pPr>
            <a:r>
              <a:t>The Set object lets you store </a:t>
            </a:r>
            <a:r>
              <a:rPr i="1"/>
              <a:t>unique</a:t>
            </a:r>
            <a:r>
              <a:t> values of any type</a:t>
            </a:r>
          </a:p>
          <a:p>
            <a:pPr marL="178552" indent="-178552" defTabSz="332720">
              <a:spcBef>
                <a:spcPts val="1800"/>
              </a:spcBef>
              <a:defRPr sz="1944"/>
            </a:pPr>
            <a:r>
              <a:t>The </a:t>
            </a:r>
            <a:r>
              <a:rPr>
                <a:latin typeface="Avenir Black"/>
                <a:ea typeface="Avenir Black"/>
                <a:cs typeface="Avenir Black"/>
                <a:sym typeface="Avenir Black"/>
              </a:rPr>
              <a:t>add</a:t>
            </a:r>
            <a:r>
              <a:t> method adds items to the set</a:t>
            </a:r>
          </a:p>
          <a:p>
            <a:pPr marL="178552" indent="-178552" defTabSz="332720">
              <a:spcBef>
                <a:spcPts val="1800"/>
              </a:spcBef>
              <a:defRPr sz="1944"/>
            </a:pPr>
            <a:r>
              <a:t>The </a:t>
            </a:r>
            <a:r>
              <a:rPr>
                <a:latin typeface="Avenir Black"/>
                <a:ea typeface="Avenir Black"/>
                <a:cs typeface="Avenir Black"/>
                <a:sym typeface="Avenir Black"/>
              </a:rPr>
              <a:t>has</a:t>
            </a:r>
            <a:r>
              <a:t> method checks if the set contains a certain element</a:t>
            </a:r>
          </a:p>
          <a:p>
            <a:pPr marL="178552" indent="-178552" defTabSz="332720">
              <a:spcBef>
                <a:spcPts val="1800"/>
              </a:spcBef>
              <a:defRPr sz="1944"/>
            </a:pPr>
            <a:r>
              <a:t>The </a:t>
            </a:r>
            <a:r>
              <a:rPr>
                <a:latin typeface="Avenir Black"/>
                <a:ea typeface="Avenir Black"/>
                <a:cs typeface="Avenir Black"/>
                <a:sym typeface="Avenir Black"/>
              </a:rPr>
              <a:t>delete</a:t>
            </a:r>
            <a:r>
              <a:t> method removes an element from a set</a:t>
            </a:r>
          </a:p>
          <a:p>
            <a:pPr marL="178552" indent="-178552" defTabSz="332720">
              <a:spcBef>
                <a:spcPts val="1800"/>
              </a:spcBef>
              <a:defRPr sz="1944"/>
            </a:pPr>
            <a:r>
              <a:t>The </a:t>
            </a:r>
            <a:r>
              <a:rPr>
                <a:latin typeface="Avenir Black"/>
                <a:ea typeface="Avenir Black"/>
                <a:cs typeface="Avenir Black"/>
                <a:sym typeface="Avenir Black"/>
              </a:rPr>
              <a:t>clear</a:t>
            </a:r>
            <a:r>
              <a:t> method removes all items from the set</a:t>
            </a:r>
          </a:p>
        </p:txBody>
      </p:sp>
      <p:pic>
        <p:nvPicPr>
          <p:cNvPr id="282" name="Screen Shot 2018-09-13 at 3.45.02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308774" y="2157475"/>
            <a:ext cx="5492652" cy="3829300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1">
              <a:defRPr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t>Maps</a:t>
            </a:r>
          </a:p>
        </p:txBody>
      </p:sp>
      <p:sp>
        <p:nvSpPr>
          <p:cNvPr id="287" name="Shape 287"/>
          <p:cNvSpPr/>
          <p:nvPr>
            <p:ph type="body" sz="half" idx="1"/>
          </p:nvPr>
        </p:nvSpPr>
        <p:spPr>
          <a:xfrm>
            <a:off x="436309" y="2051656"/>
            <a:ext cx="5467667" cy="4040938"/>
          </a:xfrm>
          <a:prstGeom prst="rect">
            <a:avLst/>
          </a:prstGeom>
        </p:spPr>
        <p:txBody>
          <a:bodyPr anchor="t"/>
          <a:lstStyle/>
          <a:p>
            <a:pPr marL="178552" indent="-178552" defTabSz="332720">
              <a:spcBef>
                <a:spcPts val="1800"/>
              </a:spcBef>
              <a:defRPr sz="1944"/>
            </a:pPr>
            <a:r>
              <a:t>The Map object holds key-value pairs</a:t>
            </a:r>
          </a:p>
          <a:p>
            <a:pPr marL="178552" indent="-178552" defTabSz="332720">
              <a:spcBef>
                <a:spcPts val="1800"/>
              </a:spcBef>
              <a:defRPr sz="1944"/>
            </a:pPr>
            <a:r>
              <a:t>The </a:t>
            </a:r>
            <a:r>
              <a:rPr>
                <a:latin typeface="Avenir Black"/>
                <a:ea typeface="Avenir Black"/>
                <a:cs typeface="Avenir Black"/>
                <a:sym typeface="Avenir Black"/>
              </a:rPr>
              <a:t>set</a:t>
            </a:r>
            <a:r>
              <a:t> method adds or updates an element with a specified key and value to the map</a:t>
            </a:r>
          </a:p>
          <a:p>
            <a:pPr marL="178552" indent="-178552" defTabSz="332720">
              <a:spcBef>
                <a:spcPts val="1800"/>
              </a:spcBef>
              <a:defRPr sz="1944"/>
            </a:pPr>
            <a:r>
              <a:t>The </a:t>
            </a:r>
            <a:r>
              <a:rPr>
                <a:latin typeface="Avenir Black"/>
                <a:ea typeface="Avenir Black"/>
                <a:cs typeface="Avenir Black"/>
                <a:sym typeface="Avenir Black"/>
              </a:rPr>
              <a:t>has</a:t>
            </a:r>
            <a:r>
              <a:t> method checks if the map contains a key</a:t>
            </a:r>
          </a:p>
          <a:p>
            <a:pPr marL="178552" indent="-178552" defTabSz="332720">
              <a:spcBef>
                <a:spcPts val="1800"/>
              </a:spcBef>
              <a:defRPr sz="1944"/>
            </a:pPr>
            <a:r>
              <a:t>The </a:t>
            </a:r>
            <a:r>
              <a:rPr>
                <a:latin typeface="Avenir Black"/>
                <a:ea typeface="Avenir Black"/>
                <a:cs typeface="Avenir Black"/>
                <a:sym typeface="Avenir Black"/>
              </a:rPr>
              <a:t>get</a:t>
            </a:r>
            <a:r>
              <a:t> method returns an element from a map</a:t>
            </a:r>
          </a:p>
          <a:p>
            <a:pPr marL="178552" indent="-178552" defTabSz="332720">
              <a:spcBef>
                <a:spcPts val="1800"/>
              </a:spcBef>
              <a:defRPr sz="1944"/>
            </a:pPr>
            <a:r>
              <a:t>The </a:t>
            </a:r>
            <a:r>
              <a:rPr>
                <a:latin typeface="Avenir Black"/>
                <a:ea typeface="Avenir Black"/>
                <a:cs typeface="Avenir Black"/>
                <a:sym typeface="Avenir Black"/>
              </a:rPr>
              <a:t>delete</a:t>
            </a:r>
            <a:r>
              <a:t> method removes a key-value pair from the map</a:t>
            </a:r>
          </a:p>
        </p:txBody>
      </p:sp>
      <p:pic>
        <p:nvPicPr>
          <p:cNvPr id="288" name="Screen Shot 2018-09-13 at 4.09.34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139593" y="2089301"/>
            <a:ext cx="5551905" cy="3965647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is ES6?</a:t>
            </a:r>
          </a:p>
        </p:txBody>
      </p:sp>
      <p:sp>
        <p:nvSpPr>
          <p:cNvPr id="132" name="Shape 132"/>
          <p:cNvSpPr/>
          <p:nvPr>
            <p:ph type="body" sz="half" idx="1"/>
          </p:nvPr>
        </p:nvSpPr>
        <p:spPr>
          <a:xfrm>
            <a:off x="1059746" y="1832252"/>
            <a:ext cx="6879733" cy="4415587"/>
          </a:xfrm>
          <a:prstGeom prst="rect">
            <a:avLst/>
          </a:prstGeom>
        </p:spPr>
        <p:txBody>
          <a:bodyPr/>
          <a:lstStyle/>
          <a:p>
            <a:pPr>
              <a:defRPr sz="2400"/>
            </a:pPr>
            <a:r>
              <a:t>JavaScript is a scripting language that conforms to the ECMAScript specification</a:t>
            </a:r>
          </a:p>
          <a:p>
            <a:pPr>
              <a:defRPr sz="2400"/>
            </a:pPr>
            <a:r>
              <a:t>ES6 is the sixth edition of ECMAScript that was released in 2015</a:t>
            </a:r>
          </a:p>
          <a:p>
            <a:pPr>
              <a:defRPr sz="2400"/>
            </a:pPr>
            <a:r>
              <a:t>Also known as ES2015 or ECMAScript 2015</a:t>
            </a:r>
          </a:p>
        </p:txBody>
      </p:sp>
      <p:pic>
        <p:nvPicPr>
          <p:cNvPr id="133" name="do-you-even-es6-bro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551679" y="2600471"/>
            <a:ext cx="2879149" cy="2879149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Shape 292"/>
          <p:cNvSpPr/>
          <p:nvPr>
            <p:ph type="title"/>
          </p:nvPr>
        </p:nvSpPr>
        <p:spPr>
          <a:xfrm>
            <a:off x="1554235" y="303065"/>
            <a:ext cx="9058130" cy="1516465"/>
          </a:xfrm>
          <a:prstGeom prst="rect">
            <a:avLst/>
          </a:prstGeom>
        </p:spPr>
        <p:txBody>
          <a:bodyPr/>
          <a:lstStyle/>
          <a:p>
            <a:pPr/>
            <a:r>
              <a:t>Resources</a:t>
            </a:r>
          </a:p>
        </p:txBody>
      </p:sp>
      <p:sp>
        <p:nvSpPr>
          <p:cNvPr id="293" name="Shape 293"/>
          <p:cNvSpPr/>
          <p:nvPr>
            <p:ph type="body" idx="1"/>
          </p:nvPr>
        </p:nvSpPr>
        <p:spPr>
          <a:xfrm>
            <a:off x="1059746" y="1832252"/>
            <a:ext cx="10139351" cy="4415587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2400"/>
            </a:pPr>
            <a:r>
              <a:rPr>
                <a:latin typeface="Avenir Black"/>
                <a:ea typeface="Avenir Black"/>
                <a:cs typeface="Avenir Black"/>
                <a:sym typeface="Avenir Black"/>
              </a:rPr>
              <a:t>ES6 for Everyone </a:t>
            </a:r>
            <a:r>
              <a:rPr u="sng">
                <a:hlinkClick r:id="rId2" invalidUrl="" action="" tgtFrame="" tooltip="" history="1" highlightClick="0" endSnd="0"/>
              </a:rPr>
              <a:t>es6.io</a:t>
            </a:r>
          </a:p>
          <a:p>
            <a:pPr marL="0" indent="0">
              <a:buSzTx/>
              <a:buNone/>
              <a:defRPr sz="2400"/>
            </a:pPr>
            <a:r>
              <a:rPr>
                <a:latin typeface="Avenir Black"/>
                <a:ea typeface="Avenir Black"/>
                <a:cs typeface="Avenir Black"/>
                <a:sym typeface="Avenir Black"/>
              </a:rPr>
              <a:t>Learn ES2015</a:t>
            </a:r>
            <a:r>
              <a:t> </a:t>
            </a:r>
            <a:r>
              <a:rPr u="sng">
                <a:hlinkClick r:id="rId3" invalidUrl="" action="" tgtFrame="" tooltip="" history="1" highlightClick="0" endSnd="0"/>
              </a:rPr>
              <a:t>babeljs.io</a:t>
            </a:r>
          </a:p>
          <a:p>
            <a:pPr marL="0" indent="0">
              <a:buSzTx/>
              <a:buNone/>
              <a:defRPr sz="2400"/>
            </a:pPr>
            <a:r>
              <a:rPr>
                <a:latin typeface="Avenir Black"/>
                <a:ea typeface="Avenir Black"/>
                <a:cs typeface="Avenir Black"/>
                <a:sym typeface="Avenir Black"/>
              </a:rPr>
              <a:t>Introduction to ES6</a:t>
            </a:r>
            <a:r>
              <a:t> </a:t>
            </a:r>
            <a:r>
              <a:rPr u="sng">
                <a:hlinkClick r:id="rId4" invalidUrl="" action="" tgtFrame="" tooltip="" history="1" highlightClick="0" endSnd="0"/>
              </a:rPr>
              <a:t>learn.co</a:t>
            </a:r>
          </a:p>
          <a:p>
            <a:pPr marL="0" indent="0">
              <a:buSzTx/>
              <a:buNone/>
              <a:defRPr sz="2400"/>
            </a:pPr>
            <a:r>
              <a:rPr>
                <a:latin typeface="Avenir Black"/>
                <a:ea typeface="Avenir Black"/>
                <a:cs typeface="Avenir Black"/>
                <a:sym typeface="Avenir Black"/>
              </a:rPr>
              <a:t>ES6 in Depth</a:t>
            </a:r>
            <a:r>
              <a:t> </a:t>
            </a:r>
            <a:r>
              <a:rPr u="sng">
                <a:hlinkClick r:id="rId5" invalidUrl="" action="" tgtFrame="" tooltip="" history="1" highlightClick="0" endSnd="0"/>
              </a:rPr>
              <a:t>ponyfoo.com</a:t>
            </a:r>
          </a:p>
          <a:p>
            <a:pPr marL="0" indent="0">
              <a:buSzTx/>
              <a:buNone/>
              <a:defRPr sz="2400"/>
            </a:pPr>
            <a:r>
              <a:rPr>
                <a:latin typeface="Avenir Black"/>
                <a:ea typeface="Avenir Black"/>
                <a:cs typeface="Avenir Black"/>
                <a:sym typeface="Avenir Black"/>
              </a:rPr>
              <a:t>freeCodeCamp</a:t>
            </a:r>
            <a:r>
              <a:t> </a:t>
            </a:r>
            <a:r>
              <a:rPr u="sng">
                <a:hlinkClick r:id="rId6" invalidUrl="" action="" tgtFrame="" tooltip="" history="1" highlightClick="0" endSnd="0"/>
              </a:rPr>
              <a:t>freecodecamp.org</a:t>
            </a:r>
          </a:p>
        </p:txBody>
      </p:sp>
      <p:pic>
        <p:nvPicPr>
          <p:cNvPr id="294" name="images.jp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7527428" y="2700195"/>
            <a:ext cx="3035301" cy="2679701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Why Should I Use ES6?</a:t>
            </a:r>
          </a:p>
        </p:txBody>
      </p:sp>
      <p:sp>
        <p:nvSpPr>
          <p:cNvPr id="138" name="Shape 138"/>
          <p:cNvSpPr/>
          <p:nvPr>
            <p:ph type="body" idx="1"/>
          </p:nvPr>
        </p:nvSpPr>
        <p:spPr>
          <a:xfrm>
            <a:off x="1059746" y="1832252"/>
            <a:ext cx="10139351" cy="4415587"/>
          </a:xfrm>
          <a:prstGeom prst="rect">
            <a:avLst/>
          </a:prstGeom>
        </p:spPr>
        <p:txBody>
          <a:bodyPr/>
          <a:lstStyle/>
          <a:p>
            <a:pPr>
              <a:defRPr sz="2400"/>
            </a:pPr>
            <a:r>
              <a:t>ES6 features are supported across the latest versions of major browsers (</a:t>
            </a:r>
            <a:r>
              <a:rPr u="sng">
                <a:hlinkClick r:id="rId2" invalidUrl="" action="" tgtFrame="" tooltip="" history="1" highlightClick="0" endSnd="0"/>
              </a:rPr>
              <a:t>http://kangax.github.io/compat-table/es6/</a:t>
            </a:r>
            <a:r>
              <a:t>)</a:t>
            </a:r>
          </a:p>
          <a:p>
            <a:pPr>
              <a:defRPr sz="2400"/>
            </a:pPr>
            <a:r>
              <a:t>Babel converts ES6 into ES5 for older browsers (</a:t>
            </a:r>
            <a:r>
              <a:rPr u="sng">
                <a:hlinkClick r:id="rId3" invalidUrl="" action="" tgtFrame="" tooltip="" history="1" highlightClick="0" endSnd="0"/>
              </a:rPr>
              <a:t>https://babeljs.io/</a:t>
            </a:r>
            <a:r>
              <a:t>)</a:t>
            </a:r>
          </a:p>
          <a:p>
            <a:pPr>
              <a:defRPr sz="2400"/>
            </a:pPr>
            <a:r>
              <a:t>Introduces new features that make your code more concise and readable</a:t>
            </a:r>
          </a:p>
          <a:p>
            <a:pPr>
              <a:defRPr sz="2400"/>
            </a:pPr>
            <a:r>
              <a:t>Addresses some of the ‘quirks’ of JavaScript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/>
          <p:nvPr>
            <p:ph type="title"/>
          </p:nvPr>
        </p:nvSpPr>
        <p:spPr>
          <a:xfrm>
            <a:off x="1771281" y="303065"/>
            <a:ext cx="8624038" cy="1516465"/>
          </a:xfrm>
          <a:prstGeom prst="rect">
            <a:avLst/>
          </a:prstGeom>
        </p:spPr>
        <p:txBody>
          <a:bodyPr/>
          <a:lstStyle>
            <a:lvl1pPr defTabSz="328612">
              <a:defRPr sz="4480"/>
            </a:lvl1pPr>
          </a:lstStyle>
          <a:p>
            <a:pPr/>
            <a:r>
              <a:t>Goodbye Var, Hello Let &amp; Const</a:t>
            </a:r>
          </a:p>
        </p:txBody>
      </p:sp>
      <p:sp>
        <p:nvSpPr>
          <p:cNvPr id="141" name="Shape 141"/>
          <p:cNvSpPr/>
          <p:nvPr>
            <p:ph type="body" sz="half" idx="1"/>
          </p:nvPr>
        </p:nvSpPr>
        <p:spPr>
          <a:xfrm>
            <a:off x="1059746" y="1652184"/>
            <a:ext cx="10139351" cy="1823808"/>
          </a:xfrm>
          <a:prstGeom prst="rect">
            <a:avLst/>
          </a:prstGeom>
        </p:spPr>
        <p:txBody>
          <a:bodyPr anchor="t"/>
          <a:lstStyle/>
          <a:p>
            <a:pPr>
              <a:defRPr sz="2400"/>
            </a:pPr>
            <a:r>
              <a:t>Var variables are </a:t>
            </a:r>
            <a:r>
              <a:rPr>
                <a:latin typeface="Avenir Black"/>
                <a:ea typeface="Avenir Black"/>
                <a:cs typeface="Avenir Black"/>
                <a:sym typeface="Avenir Black"/>
              </a:rPr>
              <a:t>function</a:t>
            </a:r>
            <a:r>
              <a:t> scoped</a:t>
            </a:r>
          </a:p>
          <a:p>
            <a:pPr>
              <a:defRPr sz="2400"/>
            </a:pPr>
            <a:r>
              <a:t>Var variables can be </a:t>
            </a:r>
            <a:r>
              <a:rPr>
                <a:latin typeface="Avenir Black"/>
                <a:ea typeface="Avenir Black"/>
                <a:cs typeface="Avenir Black"/>
                <a:sym typeface="Avenir Black"/>
              </a:rPr>
              <a:t>updated</a:t>
            </a:r>
            <a:r>
              <a:t> or </a:t>
            </a:r>
            <a:r>
              <a:rPr>
                <a:latin typeface="Avenir Black"/>
                <a:ea typeface="Avenir Black"/>
                <a:cs typeface="Avenir Black"/>
                <a:sym typeface="Avenir Black"/>
              </a:rPr>
              <a:t>redefined</a:t>
            </a:r>
          </a:p>
        </p:txBody>
      </p:sp>
      <p:pic>
        <p:nvPicPr>
          <p:cNvPr id="142" name="Screen Shot 2018-07-15 at 7.12.14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51915" y="3131740"/>
            <a:ext cx="6546008" cy="2841247"/>
          </a:xfrm>
          <a:prstGeom prst="rect">
            <a:avLst/>
          </a:prstGeom>
          <a:ln w="3175">
            <a:miter lim="400000"/>
          </a:ln>
        </p:spPr>
      </p:pic>
      <p:pic>
        <p:nvPicPr>
          <p:cNvPr id="143" name="Screen Shot 2018-07-15 at 7.12.08 P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185521" y="3131740"/>
            <a:ext cx="4521406" cy="2841247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/>
          <p:nvPr>
            <p:ph type="title"/>
          </p:nvPr>
        </p:nvSpPr>
        <p:spPr>
          <a:xfrm>
            <a:off x="1771281" y="303065"/>
            <a:ext cx="8624038" cy="1516465"/>
          </a:xfrm>
          <a:prstGeom prst="rect">
            <a:avLst/>
          </a:prstGeom>
        </p:spPr>
        <p:txBody>
          <a:bodyPr/>
          <a:lstStyle>
            <a:lvl1pPr defTabSz="328612">
              <a:defRPr sz="4480"/>
            </a:lvl1pPr>
          </a:lstStyle>
          <a:p>
            <a:pPr/>
            <a:r>
              <a:t>Goodbye Var, Hello Let &amp; Const</a:t>
            </a:r>
          </a:p>
        </p:txBody>
      </p:sp>
      <p:sp>
        <p:nvSpPr>
          <p:cNvPr id="148" name="Shape 148"/>
          <p:cNvSpPr/>
          <p:nvPr>
            <p:ph type="body" idx="1"/>
          </p:nvPr>
        </p:nvSpPr>
        <p:spPr>
          <a:xfrm>
            <a:off x="1059746" y="2096167"/>
            <a:ext cx="10139351" cy="4151672"/>
          </a:xfrm>
          <a:prstGeom prst="rect">
            <a:avLst/>
          </a:prstGeom>
        </p:spPr>
        <p:txBody>
          <a:bodyPr anchor="t"/>
          <a:lstStyle/>
          <a:p>
            <a:pPr marL="0" indent="0" algn="ctr">
              <a:buSzTx/>
              <a:buNone/>
              <a:defRPr sz="2400"/>
            </a:pPr>
            <a:r>
              <a:t>Let and const are </a:t>
            </a:r>
            <a:r>
              <a:rPr>
                <a:latin typeface="Avenir Black"/>
                <a:ea typeface="Avenir Black"/>
                <a:cs typeface="Avenir Black"/>
                <a:sym typeface="Avenir Black"/>
              </a:rPr>
              <a:t>block</a:t>
            </a:r>
            <a:r>
              <a:t> scoped</a:t>
            </a:r>
          </a:p>
        </p:txBody>
      </p:sp>
      <p:pic>
        <p:nvPicPr>
          <p:cNvPr id="149" name="Screen Shot 2018-07-15 at 7.53.29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18500" y="3325364"/>
            <a:ext cx="5992225" cy="2318076"/>
          </a:xfrm>
          <a:prstGeom prst="rect">
            <a:avLst/>
          </a:prstGeom>
          <a:ln w="3175">
            <a:miter lim="400000"/>
          </a:ln>
        </p:spPr>
      </p:pic>
      <p:pic>
        <p:nvPicPr>
          <p:cNvPr id="150" name="Screen Shot 2018-07-15 at 7.54.10 P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418009" y="3325364"/>
            <a:ext cx="5430091" cy="2318076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/>
          <p:nvPr>
            <p:ph type="title"/>
          </p:nvPr>
        </p:nvSpPr>
        <p:spPr>
          <a:xfrm>
            <a:off x="1771281" y="303065"/>
            <a:ext cx="8624038" cy="1516465"/>
          </a:xfrm>
          <a:prstGeom prst="rect">
            <a:avLst/>
          </a:prstGeom>
        </p:spPr>
        <p:txBody>
          <a:bodyPr/>
          <a:lstStyle>
            <a:lvl1pPr defTabSz="328612">
              <a:defRPr sz="4480"/>
            </a:lvl1pPr>
          </a:lstStyle>
          <a:p>
            <a:pPr/>
            <a:r>
              <a:t>Goodbye Var, Hello Let &amp; Const</a:t>
            </a:r>
          </a:p>
        </p:txBody>
      </p:sp>
      <p:sp>
        <p:nvSpPr>
          <p:cNvPr id="155" name="Shape 155"/>
          <p:cNvSpPr/>
          <p:nvPr>
            <p:ph type="body" idx="1"/>
          </p:nvPr>
        </p:nvSpPr>
        <p:spPr>
          <a:xfrm>
            <a:off x="1059746" y="1652184"/>
            <a:ext cx="10139351" cy="4595655"/>
          </a:xfrm>
          <a:prstGeom prst="rect">
            <a:avLst/>
          </a:prstGeom>
        </p:spPr>
        <p:txBody>
          <a:bodyPr anchor="t"/>
          <a:lstStyle/>
          <a:p>
            <a:pPr>
              <a:defRPr sz="2400"/>
            </a:pPr>
            <a:r>
              <a:t>Let variables can be </a:t>
            </a:r>
            <a:r>
              <a:rPr>
                <a:latin typeface="Avenir Black"/>
                <a:ea typeface="Avenir Black"/>
                <a:cs typeface="Avenir Black"/>
                <a:sym typeface="Avenir Black"/>
              </a:rPr>
              <a:t>updated</a:t>
            </a:r>
            <a:r>
              <a:t> but </a:t>
            </a:r>
            <a:r>
              <a:rPr>
                <a:latin typeface="Avenir Black"/>
                <a:ea typeface="Avenir Black"/>
                <a:cs typeface="Avenir Black"/>
                <a:sym typeface="Avenir Black"/>
              </a:rPr>
              <a:t>not redefined</a:t>
            </a:r>
            <a:r>
              <a:t> in the same scope</a:t>
            </a:r>
          </a:p>
          <a:p>
            <a:pPr>
              <a:defRPr sz="2400"/>
            </a:pPr>
            <a:r>
              <a:t>Const variables </a:t>
            </a:r>
            <a:r>
              <a:rPr>
                <a:latin typeface="Avenir Black"/>
                <a:ea typeface="Avenir Black"/>
                <a:cs typeface="Avenir Black"/>
                <a:sym typeface="Avenir Black"/>
              </a:rPr>
              <a:t>cannot be updated </a:t>
            </a:r>
            <a:r>
              <a:t>or</a:t>
            </a:r>
            <a:r>
              <a:rPr>
                <a:latin typeface="Avenir Black"/>
                <a:ea typeface="Avenir Black"/>
                <a:cs typeface="Avenir Black"/>
                <a:sym typeface="Avenir Black"/>
              </a:rPr>
              <a:t> redefined</a:t>
            </a:r>
            <a:endParaRPr>
              <a:latin typeface="Avenir Black"/>
              <a:ea typeface="Avenir Black"/>
              <a:cs typeface="Avenir Black"/>
              <a:sym typeface="Avenir Black"/>
            </a:endParaRPr>
          </a:p>
          <a:p>
            <a:pPr>
              <a:defRPr sz="2400"/>
            </a:pPr>
            <a:r>
              <a:t>Properties of an object declared with const </a:t>
            </a:r>
            <a:r>
              <a:rPr i="1"/>
              <a:t>can</a:t>
            </a:r>
            <a:r>
              <a:t> change</a:t>
            </a:r>
          </a:p>
        </p:txBody>
      </p:sp>
      <p:pic>
        <p:nvPicPr>
          <p:cNvPr id="156" name="Screen Shot 2018-09-13 at 4.33.46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78901" y="3710584"/>
            <a:ext cx="5197715" cy="2830440"/>
          </a:xfrm>
          <a:prstGeom prst="rect">
            <a:avLst/>
          </a:prstGeom>
          <a:ln w="3175">
            <a:miter lim="400000"/>
          </a:ln>
        </p:spPr>
      </p:pic>
      <p:pic>
        <p:nvPicPr>
          <p:cNvPr id="157" name="Screen Shot 2018-09-13 at 4.34.01 P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839819" y="3710584"/>
            <a:ext cx="4147880" cy="2830440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`Template Strings`</a:t>
            </a:r>
          </a:p>
        </p:txBody>
      </p:sp>
      <p:sp>
        <p:nvSpPr>
          <p:cNvPr id="162" name="Shape 162"/>
          <p:cNvSpPr/>
          <p:nvPr>
            <p:ph type="body" sz="half" idx="1"/>
          </p:nvPr>
        </p:nvSpPr>
        <p:spPr>
          <a:xfrm>
            <a:off x="388923" y="1768634"/>
            <a:ext cx="4959570" cy="4744561"/>
          </a:xfrm>
          <a:prstGeom prst="rect">
            <a:avLst/>
          </a:prstGeom>
        </p:spPr>
        <p:txBody>
          <a:bodyPr/>
          <a:lstStyle/>
          <a:p>
            <a:pPr>
              <a:defRPr sz="2400"/>
            </a:pPr>
            <a:r>
              <a:t>Template strings are created by using back ticks</a:t>
            </a:r>
          </a:p>
          <a:p>
            <a:pPr>
              <a:defRPr sz="2400"/>
            </a:pPr>
            <a:r>
              <a:t>The ${ } syntax is used to interpolate the variables</a:t>
            </a:r>
          </a:p>
          <a:p>
            <a:pPr>
              <a:defRPr sz="2400"/>
            </a:pPr>
            <a:r>
              <a:t>JavaScript can be used inside the curly brackets</a:t>
            </a:r>
          </a:p>
        </p:txBody>
      </p:sp>
      <p:pic>
        <p:nvPicPr>
          <p:cNvPr id="163" name="Screen Shot 2018-08-02 at 5.48.57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611440" y="1787944"/>
            <a:ext cx="6158595" cy="2284992"/>
          </a:xfrm>
          <a:prstGeom prst="rect">
            <a:avLst/>
          </a:prstGeom>
          <a:ln w="3175">
            <a:miter lim="400000"/>
          </a:ln>
        </p:spPr>
      </p:pic>
      <p:pic>
        <p:nvPicPr>
          <p:cNvPr id="164" name="Screen Shot 2018-08-02 at 5.49.15 P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603799" y="4228033"/>
            <a:ext cx="6173878" cy="2290662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1">
              <a:defRPr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t>`Template Strings`</a:t>
            </a:r>
          </a:p>
        </p:txBody>
      </p:sp>
      <p:pic>
        <p:nvPicPr>
          <p:cNvPr id="169" name="Screen Shot 2018-08-03 at 4.46.42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251581" y="2142317"/>
            <a:ext cx="5223319" cy="3989297"/>
          </a:xfrm>
          <a:prstGeom prst="rect">
            <a:avLst/>
          </a:prstGeom>
          <a:ln w="3175">
            <a:miter lim="400000"/>
          </a:ln>
        </p:spPr>
      </p:pic>
      <p:pic>
        <p:nvPicPr>
          <p:cNvPr id="170" name="Screen Shot 2018-08-03 at 4.49.55 P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91700" y="2142317"/>
            <a:ext cx="5223319" cy="3989297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theme/_rels/theme1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12700" dist="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12700" dist="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12700" dist="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3175" cap="flat">
          <a:noFill/>
          <a:miter lim="400000"/>
        </a:ln>
        <a:effectLst>
          <a:outerShdw sx="100000" sy="100000" kx="0" ky="0" algn="b" rotWithShape="0" blurRad="12700" dist="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35681" tIns="35681" rIns="35681" bIns="35681" numCol="1" spcCol="38100" rtlCol="0" anchor="ctr" upright="0">
        <a:spAutoFit/>
      </a:bodyPr>
      <a:lstStyle>
        <a:defPPr marL="0" marR="0" indent="0" algn="ctr" defTabSz="410765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3175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3175" cap="flat">
          <a:noFill/>
          <a:miter lim="400000"/>
        </a:ln>
        <a:effectLst/>
        <a:sp3d/>
      </a:spPr>
      <a:bodyPr rot="0" spcFirstLastPara="1" vertOverflow="overflow" horzOverflow="overflow" vert="horz" wrap="square" lIns="35681" tIns="35681" rIns="35681" bIns="35681" numCol="1" spcCol="38100" rtlCol="0" anchor="ctr" upright="0">
        <a:spAutoFit/>
      </a:bodyPr>
      <a:lstStyle>
        <a:defPPr marL="0" marR="0" indent="0" algn="ctr" defTabSz="410765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12700" dist="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12700" dist="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12700" dist="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3175" cap="flat">
          <a:noFill/>
          <a:miter lim="400000"/>
        </a:ln>
        <a:effectLst>
          <a:outerShdw sx="100000" sy="100000" kx="0" ky="0" algn="b" rotWithShape="0" blurRad="12700" dist="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35681" tIns="35681" rIns="35681" bIns="35681" numCol="1" spcCol="38100" rtlCol="0" anchor="ctr" upright="0">
        <a:spAutoFit/>
      </a:bodyPr>
      <a:lstStyle>
        <a:defPPr marL="0" marR="0" indent="0" algn="ctr" defTabSz="410765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3175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3175" cap="flat">
          <a:noFill/>
          <a:miter lim="400000"/>
        </a:ln>
        <a:effectLst/>
        <a:sp3d/>
      </a:spPr>
      <a:bodyPr rot="0" spcFirstLastPara="1" vertOverflow="overflow" horzOverflow="overflow" vert="horz" wrap="square" lIns="35681" tIns="35681" rIns="35681" bIns="35681" numCol="1" spcCol="38100" rtlCol="0" anchor="ctr" upright="0">
        <a:spAutoFit/>
      </a:bodyPr>
      <a:lstStyle>
        <a:defPPr marL="0" marR="0" indent="0" algn="ctr" defTabSz="410765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